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0"/>
  </p:notesMasterIdLst>
  <p:handoutMasterIdLst>
    <p:handoutMasterId r:id="rId31"/>
  </p:handoutMasterIdLst>
  <p:sldIdLst>
    <p:sldId id="314" r:id="rId5"/>
    <p:sldId id="316" r:id="rId6"/>
    <p:sldId id="317" r:id="rId7"/>
    <p:sldId id="315" r:id="rId8"/>
    <p:sldId id="349" r:id="rId9"/>
    <p:sldId id="350" r:id="rId10"/>
    <p:sldId id="365" r:id="rId11"/>
    <p:sldId id="370" r:id="rId12"/>
    <p:sldId id="366" r:id="rId13"/>
    <p:sldId id="319" r:id="rId14"/>
    <p:sldId id="354" r:id="rId15"/>
    <p:sldId id="364" r:id="rId16"/>
    <p:sldId id="355" r:id="rId17"/>
    <p:sldId id="367" r:id="rId18"/>
    <p:sldId id="356" r:id="rId19"/>
    <p:sldId id="357" r:id="rId20"/>
    <p:sldId id="351" r:id="rId21"/>
    <p:sldId id="358" r:id="rId22"/>
    <p:sldId id="359" r:id="rId23"/>
    <p:sldId id="369" r:id="rId24"/>
    <p:sldId id="360" r:id="rId25"/>
    <p:sldId id="363" r:id="rId26"/>
    <p:sldId id="361" r:id="rId27"/>
    <p:sldId id="362" r:id="rId28"/>
    <p:sldId id="322"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85">
          <p15:clr>
            <a:srgbClr val="A4A3A4"/>
          </p15:clr>
        </p15:guide>
        <p15:guide id="2" pos="39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04041"/>
    <a:srgbClr val="969696"/>
    <a:srgbClr val="9E9A95"/>
    <a:srgbClr val="382E25"/>
    <a:srgbClr val="C17945"/>
    <a:srgbClr val="31526A"/>
    <a:srgbClr val="690304"/>
    <a:srgbClr val="252626"/>
    <a:srgbClr val="A6A6A6"/>
    <a:srgbClr val="C6BFB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E28F2D-93B4-5C4A-A1B4-87D9AE03CBAA}" v="1626" dt="2023-04-26T05:56:48.17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026" autoAdjust="0"/>
    <p:restoredTop sz="94694" autoAdjust="0"/>
  </p:normalViewPr>
  <p:slideViewPr>
    <p:cSldViewPr snapToGrid="0" snapToObjects="1">
      <p:cViewPr varScale="1">
        <p:scale>
          <a:sx n="155" d="100"/>
          <a:sy n="155" d="100"/>
        </p:scale>
        <p:origin x="200" y="392"/>
      </p:cViewPr>
      <p:guideLst>
        <p:guide orient="horz" pos="3185"/>
        <p:guide pos="3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9" d="100"/>
        <a:sy n="149" d="100"/>
      </p:scale>
      <p:origin x="0" y="0"/>
    </p:cViewPr>
  </p:sorterViewPr>
  <p:notesViewPr>
    <p:cSldViewPr snapToGrid="0" snapToObjects="1">
      <p:cViewPr varScale="1">
        <p:scale>
          <a:sx n="132" d="100"/>
          <a:sy n="132" d="100"/>
        </p:scale>
        <p:origin x="-592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87859BD-4604-2843-976C-9F2DEE3C79DB}" type="datetimeFigureOut">
              <a:rPr lang="en-US" smtClean="0"/>
              <a:t>3/5/24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B64456-6A4C-DF40-836A-7ED7CB7228F1}" type="slidenum">
              <a:rPr lang="en-US" smtClean="0"/>
              <a:t>‹#›</a:t>
            </a:fld>
            <a:endParaRPr lang="en-US"/>
          </a:p>
        </p:txBody>
      </p:sp>
    </p:spTree>
    <p:extLst>
      <p:ext uri="{BB962C8B-B14F-4D97-AF65-F5344CB8AC3E}">
        <p14:creationId xmlns:p14="http://schemas.microsoft.com/office/powerpoint/2010/main" val="2632783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108F45-8DB7-E449-85E4-EC04F96DF3AA}" type="datetimeFigureOut">
              <a:rPr lang="en-US" smtClean="0"/>
              <a:t>3/5/24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6D261-4ACC-5E49-97C5-9D8FD2D9A3AF}" type="slidenum">
              <a:rPr lang="en-US" smtClean="0"/>
              <a:t>‹#›</a:t>
            </a:fld>
            <a:endParaRPr lang="en-US"/>
          </a:p>
        </p:txBody>
      </p:sp>
    </p:spTree>
    <p:extLst>
      <p:ext uri="{BB962C8B-B14F-4D97-AF65-F5344CB8AC3E}">
        <p14:creationId xmlns:p14="http://schemas.microsoft.com/office/powerpoint/2010/main" val="194734559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633304" y="-648376"/>
            <a:ext cx="733465" cy="2367520"/>
            <a:chOff x="685136" y="-246616"/>
            <a:chExt cx="733465" cy="2367520"/>
          </a:xfrm>
        </p:grpSpPr>
        <p:sp>
          <p:nvSpPr>
            <p:cNvPr id="6" name="Rectangle 5"/>
            <p:cNvSpPr/>
            <p:nvPr userDrawn="1"/>
          </p:nvSpPr>
          <p:spPr>
            <a:xfrm>
              <a:off x="685136" y="-246616"/>
              <a:ext cx="733465" cy="2367520"/>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7308" y="1380149"/>
              <a:ext cx="489120" cy="620806"/>
            </a:xfrm>
            <a:prstGeom prst="rect">
              <a:avLst/>
            </a:prstGeom>
          </p:spPr>
        </p:pic>
      </p:grpSp>
      <p:sp>
        <p:nvSpPr>
          <p:cNvPr id="2" name="Title 1"/>
          <p:cNvSpPr>
            <a:spLocks noGrp="1"/>
          </p:cNvSpPr>
          <p:nvPr userDrawn="1">
            <p:ph type="title" hasCustomPrompt="1"/>
          </p:nvPr>
        </p:nvSpPr>
        <p:spPr>
          <a:xfrm>
            <a:off x="502903" y="2766523"/>
            <a:ext cx="7734221" cy="1114494"/>
          </a:xfrm>
        </p:spPr>
        <p:txBody>
          <a:bodyPr anchor="ctr">
            <a:normAutofit/>
          </a:bodyPr>
          <a:lstStyle>
            <a:lvl1pPr>
              <a:lnSpc>
                <a:spcPct val="90000"/>
              </a:lnSpc>
              <a:defRPr sz="4000" b="1" i="0" spc="0" baseline="0">
                <a:solidFill>
                  <a:schemeClr val="bg1"/>
                </a:solidFill>
                <a:latin typeface="Arial"/>
                <a:cs typeface="Arial"/>
              </a:defRPr>
            </a:lvl1pPr>
          </a:lstStyle>
          <a:p>
            <a:r>
              <a:rPr lang="en-US" dirty="0"/>
              <a:t>Unnecessarily extra long title of presentation</a:t>
            </a:r>
          </a:p>
        </p:txBody>
      </p:sp>
      <p:sp>
        <p:nvSpPr>
          <p:cNvPr id="11" name="Text Placeholder 19"/>
          <p:cNvSpPr>
            <a:spLocks noGrp="1"/>
          </p:cNvSpPr>
          <p:nvPr userDrawn="1">
            <p:ph type="body" sz="quarter" idx="10" hasCustomPrompt="1"/>
          </p:nvPr>
        </p:nvSpPr>
        <p:spPr>
          <a:xfrm>
            <a:off x="530694" y="4709821"/>
            <a:ext cx="7734222" cy="277654"/>
          </a:xfrm>
        </p:spPr>
        <p:txBody>
          <a:bodyPr anchor="ctr">
            <a:noAutofit/>
          </a:bodyPr>
          <a:lstStyle>
            <a:lvl1pPr marL="0" indent="0">
              <a:buNone/>
              <a:defRPr sz="1100" b="1" spc="80" baseline="0">
                <a:solidFill>
                  <a:srgbClr val="A6A6A6"/>
                </a:solidFill>
                <a:latin typeface="Arial"/>
                <a:cs typeface="Arial"/>
              </a:defRPr>
            </a:lvl1pPr>
          </a:lstStyle>
          <a:p>
            <a:pPr lvl="0"/>
            <a:r>
              <a:rPr lang="en-US" dirty="0"/>
              <a:t>INDIANA UNIVERSITY BLOOMINGTON</a:t>
            </a:r>
          </a:p>
        </p:txBody>
      </p:sp>
      <p:sp>
        <p:nvSpPr>
          <p:cNvPr id="9" name="Text Placeholder 19"/>
          <p:cNvSpPr>
            <a:spLocks noGrp="1"/>
          </p:cNvSpPr>
          <p:nvPr>
            <p:ph type="body" sz="quarter" idx="11" hasCustomPrompt="1"/>
          </p:nvPr>
        </p:nvSpPr>
        <p:spPr>
          <a:xfrm>
            <a:off x="530694" y="2443859"/>
            <a:ext cx="7734222" cy="252412"/>
          </a:xfrm>
        </p:spPr>
        <p:txBody>
          <a:bodyPr anchor="ctr">
            <a:noAutofit/>
          </a:bodyPr>
          <a:lstStyle>
            <a:lvl1pPr marL="0" indent="0">
              <a:buNone/>
              <a:defRPr sz="1800" b="0" spc="0" baseline="0">
                <a:solidFill>
                  <a:srgbClr val="A6A6A6"/>
                </a:solidFill>
                <a:latin typeface="Arial"/>
                <a:cs typeface="Arial"/>
              </a:defRPr>
            </a:lvl1pPr>
          </a:lstStyle>
          <a:p>
            <a:pPr lvl="0"/>
            <a:r>
              <a:rPr lang="en-US" dirty="0"/>
              <a:t>SUBHEAD OR NAME OF SCHOOL, DEPARTMENT, OR UNIT</a:t>
            </a:r>
          </a:p>
        </p:txBody>
      </p:sp>
    </p:spTree>
    <p:extLst>
      <p:ext uri="{BB962C8B-B14F-4D97-AF65-F5344CB8AC3E}">
        <p14:creationId xmlns:p14="http://schemas.microsoft.com/office/powerpoint/2010/main" val="125665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660B13"/>
        </a:solidFill>
        <a:effectLst/>
      </p:bgPr>
    </p:bg>
    <p:spTree>
      <p:nvGrpSpPr>
        <p:cNvPr id="1" name=""/>
        <p:cNvGrpSpPr/>
        <p:nvPr/>
      </p:nvGrpSpPr>
      <p:grpSpPr>
        <a:xfrm>
          <a:off x="0" y="0"/>
          <a:ext cx="0" cy="0"/>
          <a:chOff x="0" y="0"/>
          <a:chExt cx="0" cy="0"/>
        </a:xfrm>
      </p:grpSpPr>
      <p:sp>
        <p:nvSpPr>
          <p:cNvPr id="2" name="TextBox 1"/>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0" name="TextBox 9"/>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1" name="TextBox 10"/>
          <p:cNvSpPr txBox="1"/>
          <p:nvPr userDrawn="1"/>
        </p:nvSpPr>
        <p:spPr>
          <a:xfrm>
            <a:off x="1378689" y="2390509"/>
            <a:ext cx="184666" cy="369332"/>
          </a:xfrm>
          <a:prstGeom prst="rect">
            <a:avLst/>
          </a:prstGeom>
          <a:noFill/>
        </p:spPr>
        <p:txBody>
          <a:bodyPr wrap="none" rtlCol="0">
            <a:spAutoFit/>
          </a:bodyPr>
          <a:lstStyle/>
          <a:p>
            <a:endParaRPr lang="en-US" dirty="0"/>
          </a:p>
        </p:txBody>
      </p:sp>
      <p:sp>
        <p:nvSpPr>
          <p:cNvPr id="14" name="Title 13"/>
          <p:cNvSpPr>
            <a:spLocks noGrp="1"/>
          </p:cNvSpPr>
          <p:nvPr>
            <p:ph type="title" hasCustomPrompt="1"/>
          </p:nvPr>
        </p:nvSpPr>
        <p:spPr>
          <a:xfrm>
            <a:off x="506694" y="2274522"/>
            <a:ext cx="6802482" cy="656910"/>
          </a:xfrm>
        </p:spPr>
        <p:txBody>
          <a:bodyPr anchor="ctr">
            <a:noAutofit/>
          </a:bodyPr>
          <a:lstStyle>
            <a:lvl1pPr>
              <a:defRPr sz="4000" b="1" i="0" spc="0" baseline="0">
                <a:solidFill>
                  <a:srgbClr val="FFFFFF"/>
                </a:solidFill>
                <a:latin typeface="Arial"/>
                <a:cs typeface="Arial"/>
              </a:defRPr>
            </a:lvl1pPr>
          </a:lstStyle>
          <a:p>
            <a:r>
              <a:rPr lang="en-US" dirty="0"/>
              <a:t>Section Heading</a:t>
            </a:r>
          </a:p>
        </p:txBody>
      </p:sp>
      <p:sp>
        <p:nvSpPr>
          <p:cNvPr id="20" name="Text Placeholder 19"/>
          <p:cNvSpPr>
            <a:spLocks noGrp="1"/>
          </p:cNvSpPr>
          <p:nvPr>
            <p:ph type="body" sz="quarter" idx="10" hasCustomPrompt="1"/>
          </p:nvPr>
        </p:nvSpPr>
        <p:spPr>
          <a:xfrm>
            <a:off x="526131" y="2031339"/>
            <a:ext cx="3700462" cy="252412"/>
          </a:xfrm>
        </p:spPr>
        <p:txBody>
          <a:bodyPr anchor="ctr">
            <a:noAutofit/>
          </a:bodyPr>
          <a:lstStyle>
            <a:lvl1pPr marL="0" indent="0">
              <a:buNone/>
              <a:defRPr sz="1400" b="1" i="0" spc="50" baseline="0">
                <a:solidFill>
                  <a:srgbClr val="A6A6A6"/>
                </a:solidFill>
                <a:latin typeface="Arial"/>
                <a:cs typeface="Arial"/>
              </a:defRPr>
            </a:lvl1pPr>
          </a:lstStyle>
          <a:p>
            <a:pPr lvl="0"/>
            <a:r>
              <a:rPr lang="en-US" dirty="0"/>
              <a:t>SECTION NUMBER OR SUBTITLE</a:t>
            </a:r>
          </a:p>
        </p:txBody>
      </p:sp>
      <p:sp>
        <p:nvSpPr>
          <p:cNvPr id="4" name="Rectangle 3"/>
          <p:cNvSpPr/>
          <p:nvPr userDrawn="1"/>
        </p:nvSpPr>
        <p:spPr>
          <a:xfrm>
            <a:off x="-14942" y="2032000"/>
            <a:ext cx="148614" cy="836706"/>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85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ly: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827" y="759070"/>
            <a:ext cx="8004391" cy="699065"/>
          </a:xfrm>
        </p:spPr>
        <p:txBody>
          <a:bodyPr>
            <a:normAutofit/>
          </a:bodyPr>
          <a:lstStyle>
            <a:lvl1pPr>
              <a:defRPr sz="3000" b="1" i="0" cap="none" spc="0">
                <a:solidFill>
                  <a:srgbClr val="404041"/>
                </a:solidFill>
                <a:latin typeface="Arial"/>
                <a:cs typeface="Arial"/>
              </a:defRPr>
            </a:lvl1pPr>
          </a:lstStyle>
          <a:p>
            <a:r>
              <a:rPr lang="en-US" dirty="0"/>
              <a:t>Click to edit master title style</a:t>
            </a:r>
          </a:p>
        </p:txBody>
      </p:sp>
      <p:sp>
        <p:nvSpPr>
          <p:cNvPr id="5" name="Rectangle 4"/>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4" name="TextBox 3"/>
          <p:cNvSpPr txBox="1"/>
          <p:nvPr userDrawn="1"/>
        </p:nvSpPr>
        <p:spPr>
          <a:xfrm>
            <a:off x="3556000" y="3541059"/>
            <a:ext cx="184666" cy="369332"/>
          </a:xfrm>
          <a:prstGeom prst="rect">
            <a:avLst/>
          </a:prstGeom>
          <a:noFill/>
        </p:spPr>
        <p:txBody>
          <a:bodyPr wrap="none" rtlCol="0">
            <a:spAutoFit/>
          </a:bodyPr>
          <a:lstStyle/>
          <a:p>
            <a:endParaRPr lang="en-US" dirty="0"/>
          </a:p>
        </p:txBody>
      </p:sp>
      <p:sp>
        <p:nvSpPr>
          <p:cNvPr id="7" name="Text Placeholder 2"/>
          <p:cNvSpPr>
            <a:spLocks noGrp="1"/>
          </p:cNvSpPr>
          <p:nvPr>
            <p:ph idx="1" hasCustomPrompt="1"/>
          </p:nvPr>
        </p:nvSpPr>
        <p:spPr>
          <a:xfrm>
            <a:off x="518824" y="1629404"/>
            <a:ext cx="8015594" cy="281063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ts val="0"/>
              </a:spcBef>
              <a:spcAft>
                <a:spcPts val="1800"/>
              </a:spcAft>
              <a:buClr>
                <a:schemeClr val="tx1">
                  <a:lumMod val="50000"/>
                  <a:lumOff val="50000"/>
                </a:schemeClr>
              </a:buClr>
              <a:buSzPct val="100000"/>
              <a:buFont typeface="+mj-lt"/>
              <a:buAutoNum type="arabicPeriod"/>
              <a:tabLst/>
              <a:defRPr sz="1800">
                <a:solidFill>
                  <a:srgbClr val="404041"/>
                </a:solidFill>
                <a:latin typeface="Arial"/>
                <a:cs typeface="Arial"/>
              </a:defRPr>
            </a:lvl1pPr>
            <a:lvl2pPr>
              <a:lnSpc>
                <a:spcPct val="100000"/>
              </a:lnSpc>
              <a:defRPr sz="1600">
                <a:solidFill>
                  <a:srgbClr val="404041"/>
                </a:solidFill>
                <a:latin typeface="Arial"/>
                <a:cs typeface="Arial"/>
              </a:defRPr>
            </a:lvl2pPr>
            <a:lvl3pPr>
              <a:lnSpc>
                <a:spcPct val="100000"/>
              </a:lnSpc>
              <a:defRPr sz="1600">
                <a:solidFill>
                  <a:srgbClr val="404041"/>
                </a:solidFill>
                <a:latin typeface="Arial"/>
                <a:cs typeface="Arial"/>
              </a:defRPr>
            </a:lvl3pPr>
            <a:lvl4pPr>
              <a:lnSpc>
                <a:spcPct val="100000"/>
              </a:lnSpc>
              <a:defRPr sz="1600">
                <a:solidFill>
                  <a:srgbClr val="404041"/>
                </a:solidFill>
                <a:latin typeface="Arial"/>
                <a:cs typeface="Arial"/>
              </a:defRPr>
            </a:lvl4pPr>
            <a:lvl5pPr>
              <a:lnSpc>
                <a:spcPct val="100000"/>
              </a:lnSpc>
              <a:defRPr sz="1600">
                <a:solidFill>
                  <a:srgbClr val="404041"/>
                </a:solidFill>
                <a:latin typeface="Arial"/>
                <a:cs typeface="Arial"/>
              </a:defRPr>
            </a:lvl5pPr>
          </a:lstStyle>
          <a:p>
            <a:pPr lvl="0"/>
            <a:r>
              <a:rPr lang="en-US" dirty="0"/>
              <a:t>Click to edit master subtitle style</a:t>
            </a:r>
          </a:p>
        </p:txBody>
      </p:sp>
      <p:grpSp>
        <p:nvGrpSpPr>
          <p:cNvPr id="12" name="Group 11"/>
          <p:cNvGrpSpPr/>
          <p:nvPr userDrawn="1"/>
        </p:nvGrpSpPr>
        <p:grpSpPr>
          <a:xfrm>
            <a:off x="-30788" y="4661517"/>
            <a:ext cx="9228667" cy="528963"/>
            <a:chOff x="-30788" y="4661517"/>
            <a:chExt cx="9228667" cy="528963"/>
          </a:xfrm>
        </p:grpSpPr>
        <p:sp>
          <p:nvSpPr>
            <p:cNvPr id="14" name="Rectangle 13"/>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21" name="TextBox 20"/>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3682060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nd photo: whit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25303" y="464386"/>
            <a:ext cx="4560579" cy="779318"/>
          </a:xfrm>
          <a:prstGeom prst="rect">
            <a:avLst/>
          </a:prstGeom>
        </p:spPr>
        <p:txBody>
          <a:bodyPr vert="horz" lIns="91440" tIns="45720" rIns="91440" bIns="45720" rtlCol="0" anchor="ctr">
            <a:noAutofit/>
          </a:bodyPr>
          <a:lstStyle>
            <a:lvl1pPr>
              <a:defRPr sz="3000" b="1" i="0" spc="0">
                <a:solidFill>
                  <a:srgbClr val="40404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25303" y="1629405"/>
            <a:ext cx="4560579" cy="2792362"/>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rgbClr val="404041"/>
                </a:solidFill>
                <a:latin typeface="Arial"/>
                <a:cs typeface="Arial"/>
              </a:defRPr>
            </a:lvl1pPr>
            <a:lvl2pPr marL="742950" indent="-285750">
              <a:lnSpc>
                <a:spcPct val="100000"/>
              </a:lnSpc>
              <a:buFont typeface="Arial"/>
              <a:buChar char="•"/>
              <a:defRPr sz="1800">
                <a:solidFill>
                  <a:srgbClr val="404041"/>
                </a:solidFill>
                <a:latin typeface="Arial"/>
                <a:cs typeface="Arial"/>
              </a:defRPr>
            </a:lvl2pPr>
            <a:lvl3pPr marL="1143000" indent="-228600">
              <a:lnSpc>
                <a:spcPct val="100000"/>
              </a:lnSpc>
              <a:buFont typeface="Arial"/>
              <a:buChar char="•"/>
              <a:defRPr sz="1800">
                <a:solidFill>
                  <a:srgbClr val="404041"/>
                </a:solidFill>
                <a:latin typeface="Arial"/>
                <a:cs typeface="Arial"/>
              </a:defRPr>
            </a:lvl3pPr>
            <a:lvl4pPr marL="1600200" indent="-228600">
              <a:lnSpc>
                <a:spcPct val="100000"/>
              </a:lnSpc>
              <a:buFont typeface="Arial"/>
              <a:buChar char="•"/>
              <a:defRPr sz="1800">
                <a:solidFill>
                  <a:srgbClr val="404041"/>
                </a:solidFill>
                <a:latin typeface="Arial"/>
                <a:cs typeface="Arial"/>
              </a:defRPr>
            </a:lvl4pPr>
            <a:lvl5pPr marL="2057400" indent="-228600">
              <a:lnSpc>
                <a:spcPct val="100000"/>
              </a:lnSpc>
              <a:buFont typeface="Arial"/>
              <a:buChar char="•"/>
              <a:defRPr sz="1800">
                <a:solidFill>
                  <a:srgbClr val="40404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73058" y="0"/>
            <a:ext cx="3570941" cy="5143500"/>
          </a:xfrm>
        </p:spPr>
        <p:txBody>
          <a:bodyPr/>
          <a:lstStyle/>
          <a:p>
            <a:r>
              <a:rPr lang="en-US"/>
              <a:t>Click icon to add picture</a:t>
            </a:r>
          </a:p>
        </p:txBody>
      </p:sp>
      <p:sp>
        <p:nvSpPr>
          <p:cNvPr id="17" name="Rectangle 16"/>
          <p:cNvSpPr/>
          <p:nvPr userDrawn="1"/>
        </p:nvSpPr>
        <p:spPr>
          <a:xfrm>
            <a:off x="0"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1" name="Rectangle 10"/>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3220382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only: blac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3348" y="759070"/>
            <a:ext cx="8004409" cy="699065"/>
          </a:xfrm>
        </p:spPr>
        <p:txBody>
          <a:bodyPr>
            <a:normAutofit/>
          </a:bodyPr>
          <a:lstStyle>
            <a:lvl1pPr>
              <a:defRPr sz="3000" b="1" i="0" cap="none" spc="0">
                <a:solidFill>
                  <a:schemeClr val="bg1"/>
                </a:solidFill>
                <a:latin typeface="Arial"/>
                <a:cs typeface="Arial"/>
              </a:defRPr>
            </a:lvl1pPr>
          </a:lstStyle>
          <a:p>
            <a:r>
              <a:rPr lang="en-US" dirty="0"/>
              <a:t>Click to edit master title style</a:t>
            </a:r>
          </a:p>
        </p:txBody>
      </p:sp>
      <p:sp>
        <p:nvSpPr>
          <p:cNvPr id="3" name="Subtitle 2"/>
          <p:cNvSpPr>
            <a:spLocks noGrp="1"/>
          </p:cNvSpPr>
          <p:nvPr>
            <p:ph type="subTitle" idx="1"/>
          </p:nvPr>
        </p:nvSpPr>
        <p:spPr>
          <a:xfrm>
            <a:off x="523348" y="1630404"/>
            <a:ext cx="8011069" cy="2818769"/>
          </a:xfrm>
        </p:spPr>
        <p:txBody>
          <a:bodyPr>
            <a:normAutofit/>
          </a:bodyPr>
          <a:lstStyle>
            <a:lvl1pPr marL="342900" indent="-342900" algn="l">
              <a:lnSpc>
                <a:spcPct val="100000"/>
              </a:lnSpc>
              <a:buFont typeface="+mj-lt"/>
              <a:buAutoNum type="arabicPeriod"/>
              <a:defRPr sz="1800" spc="0">
                <a:solidFill>
                  <a:schemeClr val="bg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3" name="Text Placeholder 19"/>
          <p:cNvSpPr>
            <a:spLocks noGrp="1"/>
          </p:cNvSpPr>
          <p:nvPr>
            <p:ph type="body" sz="quarter" idx="10" hasCustomPrompt="1"/>
          </p:nvPr>
        </p:nvSpPr>
        <p:spPr>
          <a:xfrm>
            <a:off x="4833956" y="284947"/>
            <a:ext cx="3700462" cy="252412"/>
          </a:xfrm>
        </p:spPr>
        <p:txBody>
          <a:bodyPr>
            <a:noAutofit/>
          </a:bodyPr>
          <a:lstStyle>
            <a:lvl1pPr marL="0" indent="0" algn="r">
              <a:buNone/>
              <a:defRPr sz="1100" b="0" i="0" spc="0" baseline="0">
                <a:solidFill>
                  <a:srgbClr val="A6A6A6"/>
                </a:solidFill>
                <a:latin typeface="Arial"/>
                <a:cs typeface="Arial"/>
              </a:defRPr>
            </a:lvl1pPr>
          </a:lstStyle>
          <a:p>
            <a:pPr lvl="0"/>
            <a:r>
              <a:rPr lang="en-US" dirty="0"/>
              <a:t>SECTION TITLE OR SUBTITLE</a:t>
            </a:r>
          </a:p>
        </p:txBody>
      </p:sp>
      <p:sp>
        <p:nvSpPr>
          <p:cNvPr id="23" name="Rectangle 22"/>
          <p:cNvSpPr/>
          <p:nvPr userDrawn="1"/>
        </p:nvSpPr>
        <p:spPr>
          <a:xfrm>
            <a:off x="0" y="957832"/>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1728351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photo: black">
    <p:bg>
      <p:bgPr>
        <a:solidFill>
          <a:srgbClr val="252626"/>
        </a:solidFill>
        <a:effectLst/>
      </p:bgPr>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30124" y="464386"/>
            <a:ext cx="4560579" cy="779318"/>
          </a:xfrm>
          <a:prstGeom prst="rect">
            <a:avLst/>
          </a:prstGeom>
        </p:spPr>
        <p:txBody>
          <a:bodyPr vert="horz" lIns="91440" tIns="45720" rIns="91440" bIns="45720" rtlCol="0" anchor="ctr">
            <a:noAutofit/>
          </a:bodyPr>
          <a:lstStyle>
            <a:lvl1pPr>
              <a:defRPr sz="3000" b="1" i="0" spc="0">
                <a:solidFill>
                  <a:schemeClr val="bg1"/>
                </a:solidFill>
                <a:latin typeface="Arial"/>
                <a:cs typeface="Arial"/>
              </a:defRPr>
            </a:lvl1pPr>
          </a:lstStyle>
          <a:p>
            <a:r>
              <a:rPr lang="en-US" dirty="0"/>
              <a:t>Click to edit master title style</a:t>
            </a:r>
          </a:p>
        </p:txBody>
      </p:sp>
      <p:sp>
        <p:nvSpPr>
          <p:cNvPr id="8" name="Text Placeholder 2"/>
          <p:cNvSpPr>
            <a:spLocks noGrp="1"/>
          </p:cNvSpPr>
          <p:nvPr>
            <p:ph idx="1"/>
          </p:nvPr>
        </p:nvSpPr>
        <p:spPr>
          <a:xfrm>
            <a:off x="530124" y="1629404"/>
            <a:ext cx="4560579" cy="2801497"/>
          </a:xfrm>
          <a:prstGeom prst="rect">
            <a:avLst/>
          </a:prstGeom>
        </p:spPr>
        <p:txBody>
          <a:bodyPr vert="horz" lIns="91440" tIns="45720" rIns="91440" bIns="45720" rtlCol="0">
            <a:normAutofit/>
          </a:bodyPr>
          <a:lstStyle>
            <a:lvl1pPr marL="342900" indent="-342900">
              <a:lnSpc>
                <a:spcPct val="100000"/>
              </a:lnSpc>
              <a:buFont typeface="Arial"/>
              <a:buChar char="•"/>
              <a:defRPr sz="1800">
                <a:solidFill>
                  <a:schemeClr val="bg1"/>
                </a:solidFill>
                <a:latin typeface="Arial"/>
                <a:cs typeface="Arial"/>
              </a:defRPr>
            </a:lvl1pPr>
            <a:lvl2pPr marL="742950" indent="-285750">
              <a:lnSpc>
                <a:spcPct val="100000"/>
              </a:lnSpc>
              <a:buFont typeface="Arial"/>
              <a:buChar char="•"/>
              <a:defRPr sz="1800">
                <a:solidFill>
                  <a:schemeClr val="bg1"/>
                </a:solidFill>
                <a:latin typeface="Arial"/>
                <a:cs typeface="Arial"/>
              </a:defRPr>
            </a:lvl2pPr>
            <a:lvl3pPr marL="1143000" indent="-228600">
              <a:lnSpc>
                <a:spcPct val="100000"/>
              </a:lnSpc>
              <a:buFont typeface="Arial"/>
              <a:buChar char="•"/>
              <a:defRPr sz="1800">
                <a:solidFill>
                  <a:schemeClr val="bg1"/>
                </a:solidFill>
                <a:latin typeface="Arial"/>
                <a:cs typeface="Arial"/>
              </a:defRPr>
            </a:lvl3pPr>
            <a:lvl4pPr marL="1600200" indent="-228600">
              <a:lnSpc>
                <a:spcPct val="100000"/>
              </a:lnSpc>
              <a:buFont typeface="Arial"/>
              <a:buChar char="•"/>
              <a:defRPr sz="1800">
                <a:solidFill>
                  <a:schemeClr val="bg1"/>
                </a:solidFill>
                <a:latin typeface="Arial"/>
                <a:cs typeface="Arial"/>
              </a:defRPr>
            </a:lvl4pPr>
            <a:lvl5pPr marL="2057400" indent="-228600">
              <a:lnSpc>
                <a:spcPct val="100000"/>
              </a:lnSpc>
              <a:buFont typeface="Arial"/>
              <a:buChar char="•"/>
              <a:defRPr sz="1800">
                <a:solidFill>
                  <a:schemeClr val="bg1"/>
                </a:solidFill>
                <a:latin typeface="Arial"/>
                <a:cs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0"/>
          </p:nvPr>
        </p:nvSpPr>
        <p:spPr>
          <a:xfrm>
            <a:off x="5564909" y="0"/>
            <a:ext cx="3570941" cy="5143500"/>
          </a:xfrm>
        </p:spPr>
        <p:txBody>
          <a:bodyPr/>
          <a:lstStyle/>
          <a:p>
            <a:r>
              <a:rPr lang="en-US"/>
              <a:t>Click icon to add picture</a:t>
            </a:r>
            <a:endParaRPr lang="en-US" dirty="0"/>
          </a:p>
        </p:txBody>
      </p:sp>
      <p:sp>
        <p:nvSpPr>
          <p:cNvPr id="13" name="Rectangle 12"/>
          <p:cNvSpPr/>
          <p:nvPr userDrawn="1"/>
        </p:nvSpPr>
        <p:spPr>
          <a:xfrm>
            <a:off x="-15847" y="486799"/>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userDrawn="1"/>
        </p:nvGrpSpPr>
        <p:grpSpPr>
          <a:xfrm>
            <a:off x="635303" y="4661517"/>
            <a:ext cx="387197" cy="528963"/>
            <a:chOff x="635303" y="4661517"/>
            <a:chExt cx="387197" cy="528963"/>
          </a:xfrm>
        </p:grpSpPr>
        <p:sp>
          <p:nvSpPr>
            <p:cNvPr id="12" name="Rectangle 11"/>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grpSp>
    </p:spTree>
    <p:extLst>
      <p:ext uri="{BB962C8B-B14F-4D97-AF65-F5344CB8AC3E}">
        <p14:creationId xmlns:p14="http://schemas.microsoft.com/office/powerpoint/2010/main" val="1143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with footer: white">
    <p:spTree>
      <p:nvGrpSpPr>
        <p:cNvPr id="1" name=""/>
        <p:cNvGrpSpPr/>
        <p:nvPr/>
      </p:nvGrpSpPr>
      <p:grpSpPr>
        <a:xfrm>
          <a:off x="0" y="0"/>
          <a:ext cx="0" cy="0"/>
          <a:chOff x="0" y="0"/>
          <a:chExt cx="0" cy="0"/>
        </a:xfrm>
      </p:grpSpPr>
      <p:grpSp>
        <p:nvGrpSpPr>
          <p:cNvPr id="8" name="Group 7"/>
          <p:cNvGrpSpPr/>
          <p:nvPr userDrawn="1"/>
        </p:nvGrpSpPr>
        <p:grpSpPr>
          <a:xfrm>
            <a:off x="-30788" y="4661517"/>
            <a:ext cx="9228667" cy="528963"/>
            <a:chOff x="-30788" y="4661517"/>
            <a:chExt cx="9228667" cy="528963"/>
          </a:xfrm>
        </p:grpSpPr>
        <p:sp>
          <p:nvSpPr>
            <p:cNvPr id="9" name="Rectangle 8"/>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2" name="TextBox 11"/>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131565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with footer: black">
    <p:bg>
      <p:bgPr>
        <a:solidFill>
          <a:srgbClr val="252626"/>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30788" y="4661517"/>
            <a:ext cx="9228667" cy="528963"/>
            <a:chOff x="-30788" y="4661517"/>
            <a:chExt cx="9228667" cy="528963"/>
          </a:xfrm>
        </p:grpSpPr>
        <p:sp>
          <p:nvSpPr>
            <p:cNvPr id="12" name="Rectangle 11"/>
            <p:cNvSpPr/>
            <p:nvPr userDrawn="1"/>
          </p:nvSpPr>
          <p:spPr>
            <a:xfrm>
              <a:off x="-30788" y="4734807"/>
              <a:ext cx="9228667" cy="455673"/>
            </a:xfrm>
            <a:prstGeom prst="rect">
              <a:avLst/>
            </a:prstGeom>
            <a:solidFill>
              <a:srgbClr val="6903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635303" y="4661517"/>
              <a:ext cx="387197" cy="528963"/>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tab-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9798" y="4726863"/>
              <a:ext cx="258207" cy="327725"/>
            </a:xfrm>
            <a:prstGeom prst="rect">
              <a:avLst/>
            </a:prstGeom>
          </p:spPr>
        </p:pic>
        <p:sp>
          <p:nvSpPr>
            <p:cNvPr id="16" name="TextBox 15"/>
            <p:cNvSpPr txBox="1"/>
            <p:nvPr userDrawn="1"/>
          </p:nvSpPr>
          <p:spPr>
            <a:xfrm>
              <a:off x="1030972" y="4823737"/>
              <a:ext cx="3613600" cy="230832"/>
            </a:xfrm>
            <a:prstGeom prst="rect">
              <a:avLst/>
            </a:prstGeom>
            <a:noFill/>
          </p:spPr>
          <p:txBody>
            <a:bodyPr wrap="square" rtlCol="0" anchor="ctr">
              <a:spAutoFit/>
            </a:bodyPr>
            <a:lstStyle/>
            <a:p>
              <a:r>
                <a:rPr lang="en-US" sz="900" dirty="0">
                  <a:solidFill>
                    <a:srgbClr val="FFFFFF"/>
                  </a:solidFill>
                </a:rPr>
                <a:t>INDIANA UNIVERSITY BLOOMINGTON</a:t>
              </a:r>
            </a:p>
          </p:txBody>
        </p:sp>
      </p:grpSp>
    </p:spTree>
    <p:extLst>
      <p:ext uri="{BB962C8B-B14F-4D97-AF65-F5344CB8AC3E}">
        <p14:creationId xmlns:p14="http://schemas.microsoft.com/office/powerpoint/2010/main" val="727036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with IUPUI lockup">
    <p:bg>
      <p:bgPr>
        <a:solidFill>
          <a:srgbClr val="690304"/>
        </a:solidFill>
        <a:effectLst/>
      </p:bgPr>
    </p:bg>
    <p:spTree>
      <p:nvGrpSpPr>
        <p:cNvPr id="1" name=""/>
        <p:cNvGrpSpPr/>
        <p:nvPr/>
      </p:nvGrpSpPr>
      <p:grpSpPr>
        <a:xfrm>
          <a:off x="0" y="0"/>
          <a:ext cx="0" cy="0"/>
          <a:chOff x="0" y="0"/>
          <a:chExt cx="0" cy="0"/>
        </a:xfrm>
      </p:grpSpPr>
      <p:sp>
        <p:nvSpPr>
          <p:cNvPr id="8" name="Text Placeholder 2"/>
          <p:cNvSpPr>
            <a:spLocks noGrp="1"/>
          </p:cNvSpPr>
          <p:nvPr userDrawn="1">
            <p:ph idx="1"/>
          </p:nvPr>
        </p:nvSpPr>
        <p:spPr>
          <a:xfrm>
            <a:off x="536602" y="680397"/>
            <a:ext cx="7859185" cy="2721665"/>
          </a:xfrm>
          <a:prstGeom prst="rect">
            <a:avLst/>
          </a:prstGeom>
        </p:spPr>
        <p:txBody>
          <a:bodyPr vert="horz" lIns="91440" tIns="45720" rIns="91440" bIns="45720" rtlCol="0">
            <a:normAutofit/>
          </a:bodyPr>
          <a:lstStyle>
            <a:lvl1pPr marL="0" indent="0">
              <a:lnSpc>
                <a:spcPct val="100000"/>
              </a:lnSpc>
              <a:buNone/>
              <a:defRPr sz="1800">
                <a:solidFill>
                  <a:schemeClr val="bg1"/>
                </a:solidFill>
                <a:latin typeface="Arial"/>
                <a:cs typeface="Arial"/>
              </a:defRPr>
            </a:lvl1pPr>
            <a:lvl2pPr marL="457200" indent="0">
              <a:lnSpc>
                <a:spcPct val="100000"/>
              </a:lnSpc>
              <a:buNone/>
              <a:defRPr sz="1600">
                <a:solidFill>
                  <a:schemeClr val="bg1"/>
                </a:solidFill>
                <a:latin typeface="Arial"/>
                <a:cs typeface="Arial"/>
              </a:defRPr>
            </a:lvl2pPr>
            <a:lvl3pPr marL="914400" indent="0">
              <a:lnSpc>
                <a:spcPct val="100000"/>
              </a:lnSpc>
              <a:buNone/>
              <a:defRPr sz="1600">
                <a:solidFill>
                  <a:schemeClr val="bg1"/>
                </a:solidFill>
                <a:latin typeface="Arial"/>
                <a:cs typeface="Arial"/>
              </a:defRPr>
            </a:lvl3pPr>
            <a:lvl4pPr marL="1371600" indent="0">
              <a:lnSpc>
                <a:spcPct val="100000"/>
              </a:lnSpc>
              <a:buNone/>
              <a:defRPr sz="1600">
                <a:solidFill>
                  <a:schemeClr val="bg1"/>
                </a:solidFill>
                <a:latin typeface="Arial"/>
                <a:cs typeface="Arial"/>
              </a:defRPr>
            </a:lvl4pPr>
            <a:lvl5pPr>
              <a:lnSpc>
                <a:spcPct val="100000"/>
              </a:lnSpc>
              <a:defRPr sz="1600">
                <a:solidFill>
                  <a:schemeClr val="bg1"/>
                </a:solidFill>
                <a:latin typeface="Arial"/>
                <a:cs typeface="Arial"/>
              </a:defRPr>
            </a:lvl5pPr>
          </a:lstStyle>
          <a:p>
            <a:pPr lvl="0"/>
            <a:r>
              <a:rPr lang="en-US"/>
              <a:t>Click to edit Master text styles</a:t>
            </a:r>
          </a:p>
        </p:txBody>
      </p:sp>
      <p:sp>
        <p:nvSpPr>
          <p:cNvPr id="10" name="Rectangle 9"/>
          <p:cNvSpPr/>
          <p:nvPr userDrawn="1"/>
        </p:nvSpPr>
        <p:spPr>
          <a:xfrm>
            <a:off x="-15847" y="680397"/>
            <a:ext cx="82664" cy="387197"/>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631042" y="4235585"/>
            <a:ext cx="536130" cy="922081"/>
          </a:xfrm>
          <a:prstGeom prst="rect">
            <a:avLst/>
          </a:prstGeom>
          <a:solidFill>
            <a:srgbClr val="99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28D10E6-FF8A-CC4E-B6D5-BFBD2D0FEC82}"/>
              </a:ext>
            </a:extLst>
          </p:cNvPr>
          <p:cNvPicPr>
            <a:picLocks noChangeAspect="1"/>
          </p:cNvPicPr>
          <p:nvPr userDrawn="1"/>
        </p:nvPicPr>
        <p:blipFill rotWithShape="1">
          <a:blip r:embed="rId2"/>
          <a:srcRect l="11083" t="-148" r="-1556" b="28718"/>
          <a:stretch/>
        </p:blipFill>
        <p:spPr>
          <a:xfrm>
            <a:off x="1240484" y="4147274"/>
            <a:ext cx="4622227" cy="457200"/>
          </a:xfrm>
          <a:prstGeom prst="rect">
            <a:avLst/>
          </a:prstGeom>
        </p:spPr>
      </p:pic>
      <p:pic>
        <p:nvPicPr>
          <p:cNvPr id="13" name="Picture 12" descr="tab-rgb.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20345" y="4326066"/>
            <a:ext cx="357525" cy="453783"/>
          </a:xfrm>
          <a:prstGeom prst="rect">
            <a:avLst/>
          </a:prstGeom>
        </p:spPr>
      </p:pic>
    </p:spTree>
    <p:extLst>
      <p:ext uri="{BB962C8B-B14F-4D97-AF65-F5344CB8AC3E}">
        <p14:creationId xmlns:p14="http://schemas.microsoft.com/office/powerpoint/2010/main" val="11896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61892" y="634604"/>
            <a:ext cx="6802482"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61892" y="1589938"/>
            <a:ext cx="6802482" cy="32152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9" r:id="rId1"/>
    <p:sldLayoutId id="2147493467" r:id="rId2"/>
    <p:sldLayoutId id="2147493472" r:id="rId3"/>
    <p:sldLayoutId id="2147493457" r:id="rId4"/>
    <p:sldLayoutId id="2147493456" r:id="rId5"/>
    <p:sldLayoutId id="2147493474" r:id="rId6"/>
    <p:sldLayoutId id="2147493475" r:id="rId7"/>
    <p:sldLayoutId id="2147493476" r:id="rId8"/>
    <p:sldLayoutId id="2147493477" r:id="rId9"/>
  </p:sldLayoutIdLst>
  <p:txStyles>
    <p:titleStyle>
      <a:lvl1pPr algn="l" defTabSz="457200" rtl="0" eaLnBrk="1" latinLnBrk="0" hangingPunct="1">
        <a:spcBef>
          <a:spcPct val="0"/>
        </a:spcBef>
        <a:buNone/>
        <a:defRPr sz="3200" b="1" i="0" kern="100" spc="0">
          <a:solidFill>
            <a:schemeClr val="tx1"/>
          </a:solidFill>
          <a:latin typeface="Arial"/>
          <a:ea typeface="+mj-ea"/>
          <a:cs typeface="Arial"/>
        </a:defRPr>
      </a:lvl1pPr>
    </p:titleStyle>
    <p:bodyStyle>
      <a:lvl1pPr marL="342900" indent="-342900" algn="l" defTabSz="457200" rtl="0" eaLnBrk="1" latinLnBrk="0" hangingPunct="1">
        <a:lnSpc>
          <a:spcPct val="100000"/>
        </a:lnSpc>
        <a:spcBef>
          <a:spcPts val="0"/>
        </a:spcBef>
        <a:spcAft>
          <a:spcPts val="1800"/>
        </a:spcAft>
        <a:buClr>
          <a:schemeClr val="tx1">
            <a:lumMod val="50000"/>
            <a:lumOff val="50000"/>
          </a:schemeClr>
        </a:buClr>
        <a:buSzPct val="100000"/>
        <a:buFont typeface="Wingdings" charset="2"/>
        <a:buChar char="§"/>
        <a:defRPr sz="1800" kern="1200">
          <a:solidFill>
            <a:schemeClr val="tx1"/>
          </a:solidFill>
          <a:latin typeface="Arial"/>
          <a:ea typeface="+mn-ea"/>
          <a:cs typeface="Arial"/>
        </a:defRPr>
      </a:lvl1pPr>
      <a:lvl2pPr marL="742950" indent="-28575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2pPr>
      <a:lvl3pPr marL="11430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3pPr>
      <a:lvl4pPr marL="16002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4pPr>
      <a:lvl5pPr marL="2057400" indent="-228600" algn="l" defTabSz="457200" rtl="0" eaLnBrk="1" latinLnBrk="0" hangingPunct="1">
        <a:lnSpc>
          <a:spcPct val="100000"/>
        </a:lnSpc>
        <a:spcBef>
          <a:spcPts val="0"/>
        </a:spcBef>
        <a:spcAft>
          <a:spcPts val="1800"/>
        </a:spcAft>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freepik.com/vectors/hotel-bookin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94" y="2401455"/>
            <a:ext cx="8400870" cy="2154070"/>
          </a:xfrm>
        </p:spPr>
        <p:txBody>
          <a:bodyPr>
            <a:normAutofit fontScale="90000"/>
          </a:bodyPr>
          <a:lstStyle/>
          <a:p>
            <a:pPr algn="r"/>
            <a:br>
              <a:rPr lang="en-US" b="0" i="0" dirty="0">
                <a:effectLst/>
                <a:latin typeface="Söhne"/>
              </a:rPr>
            </a:br>
            <a:r>
              <a:rPr lang="en-US" sz="3600" b="0" i="0" dirty="0">
                <a:effectLst/>
                <a:latin typeface="Söhne"/>
              </a:rPr>
              <a:t>Designing a Robust Hotel Reservation Database</a:t>
            </a:r>
            <a:br>
              <a:rPr lang="en-US" dirty="0"/>
            </a:br>
            <a:r>
              <a:rPr lang="en-US" dirty="0"/>
              <a:t>											</a:t>
            </a:r>
            <a:br>
              <a:rPr lang="en-US" sz="2000" dirty="0"/>
            </a:br>
            <a:r>
              <a:rPr lang="en-US" sz="2000" dirty="0"/>
              <a:t>								</a:t>
            </a:r>
            <a:endParaRPr lang="en-US" dirty="0"/>
          </a:p>
        </p:txBody>
      </p:sp>
      <p:sp>
        <p:nvSpPr>
          <p:cNvPr id="3" name="Text Placeholder 2"/>
          <p:cNvSpPr>
            <a:spLocks noGrp="1"/>
          </p:cNvSpPr>
          <p:nvPr>
            <p:ph type="body" sz="quarter" idx="10"/>
          </p:nvPr>
        </p:nvSpPr>
        <p:spPr/>
        <p:txBody>
          <a:bodyPr/>
          <a:lstStyle/>
          <a:p>
            <a:r>
              <a:rPr lang="en-US" dirty="0"/>
              <a:t>INDIANA UNIVERSITY BLOOMINGTON</a:t>
            </a:r>
          </a:p>
        </p:txBody>
      </p:sp>
      <p:sp>
        <p:nvSpPr>
          <p:cNvPr id="4" name="Text Placeholder 3"/>
          <p:cNvSpPr>
            <a:spLocks noGrp="1"/>
          </p:cNvSpPr>
          <p:nvPr>
            <p:ph type="body" sz="quarter" idx="11"/>
          </p:nvPr>
        </p:nvSpPr>
        <p:spPr>
          <a:xfrm>
            <a:off x="338783" y="1857688"/>
            <a:ext cx="7734222" cy="319294"/>
          </a:xfrm>
        </p:spPr>
        <p:txBody>
          <a:bodyPr/>
          <a:lstStyle/>
          <a:p>
            <a:r>
              <a:rPr lang="en-US" sz="4000" dirty="0"/>
              <a:t>Database Design</a:t>
            </a:r>
          </a:p>
        </p:txBody>
      </p:sp>
    </p:spTree>
    <p:extLst>
      <p:ext uri="{BB962C8B-B14F-4D97-AF65-F5344CB8AC3E}">
        <p14:creationId xmlns:p14="http://schemas.microsoft.com/office/powerpoint/2010/main" val="9190174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711" y="1203104"/>
            <a:ext cx="7630543" cy="1368646"/>
          </a:xfrm>
        </p:spPr>
        <p:txBody>
          <a:bodyPr/>
          <a:lstStyle/>
          <a:p>
            <a:r>
              <a:rPr lang="en-US" dirty="0"/>
              <a:t>Data Analysis for Relational Database</a:t>
            </a:r>
          </a:p>
        </p:txBody>
      </p:sp>
      <p:pic>
        <p:nvPicPr>
          <p:cNvPr id="2050" name="Picture 2" descr="SQL Workbench Download : How to Install MySQL Workbench On Windows - DEV  Community">
            <a:extLst>
              <a:ext uri="{FF2B5EF4-FFF2-40B4-BE49-F238E27FC236}">
                <a16:creationId xmlns:a16="http://schemas.microsoft.com/office/drawing/2014/main" id="{A85BE036-8598-E16C-F829-3917172D5A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981" y="2474767"/>
            <a:ext cx="4765963" cy="238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81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5C39B-530A-5ACA-92E3-129528D01C14}"/>
              </a:ext>
            </a:extLst>
          </p:cNvPr>
          <p:cNvSpPr>
            <a:spLocks noGrp="1"/>
          </p:cNvSpPr>
          <p:nvPr>
            <p:ph type="ctrTitle"/>
          </p:nvPr>
        </p:nvSpPr>
        <p:spPr>
          <a:xfrm>
            <a:off x="0" y="0"/>
            <a:ext cx="9005768" cy="794327"/>
          </a:xfrm>
        </p:spPr>
        <p:txBody>
          <a:bodyPr>
            <a:normAutofit/>
          </a:bodyPr>
          <a:lstStyle/>
          <a:p>
            <a:r>
              <a:rPr lang="en-US" sz="2000" dirty="0"/>
              <a:t>Customers who have cancelled their reservations after booking</a:t>
            </a:r>
          </a:p>
        </p:txBody>
      </p:sp>
      <p:pic>
        <p:nvPicPr>
          <p:cNvPr id="5" name="Picture 4">
            <a:extLst>
              <a:ext uri="{FF2B5EF4-FFF2-40B4-BE49-F238E27FC236}">
                <a16:creationId xmlns:a16="http://schemas.microsoft.com/office/drawing/2014/main" id="{197D2A09-8433-61BF-2413-6322476B4E45}"/>
              </a:ext>
            </a:extLst>
          </p:cNvPr>
          <p:cNvPicPr>
            <a:picLocks noChangeAspect="1"/>
          </p:cNvPicPr>
          <p:nvPr/>
        </p:nvPicPr>
        <p:blipFill>
          <a:blip r:embed="rId2"/>
          <a:stretch>
            <a:fillRect/>
          </a:stretch>
        </p:blipFill>
        <p:spPr>
          <a:xfrm>
            <a:off x="58304" y="901903"/>
            <a:ext cx="9005767" cy="4022438"/>
          </a:xfrm>
          <a:prstGeom prst="rect">
            <a:avLst/>
          </a:prstGeom>
        </p:spPr>
      </p:pic>
      <p:sp>
        <p:nvSpPr>
          <p:cNvPr id="3" name="Subtitle 2">
            <a:extLst>
              <a:ext uri="{FF2B5EF4-FFF2-40B4-BE49-F238E27FC236}">
                <a16:creationId xmlns:a16="http://schemas.microsoft.com/office/drawing/2014/main" id="{A6E32801-733C-8531-E087-8CAA6E89A8BC}"/>
              </a:ext>
            </a:extLst>
          </p:cNvPr>
          <p:cNvSpPr>
            <a:spLocks noGrp="1"/>
          </p:cNvSpPr>
          <p:nvPr>
            <p:ph type="subTitle" idx="1"/>
          </p:nvPr>
        </p:nvSpPr>
        <p:spPr>
          <a:xfrm flipH="1">
            <a:off x="8534417" y="4403454"/>
            <a:ext cx="45719" cy="45719"/>
          </a:xfrm>
        </p:spPr>
        <p:txBody>
          <a:bodyPr>
            <a:normAutofit fontScale="25000" lnSpcReduction="20000"/>
          </a:bodyPr>
          <a:lstStyle/>
          <a:p>
            <a:endParaRPr lang="en-US" dirty="0"/>
          </a:p>
        </p:txBody>
      </p:sp>
    </p:spTree>
    <p:extLst>
      <p:ext uri="{BB962C8B-B14F-4D97-AF65-F5344CB8AC3E}">
        <p14:creationId xmlns:p14="http://schemas.microsoft.com/office/powerpoint/2010/main" val="4155598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28CB0D2D-2D7E-2CDB-21DD-F395FA056CF7}"/>
              </a:ext>
            </a:extLst>
          </p:cNvPr>
          <p:cNvSpPr>
            <a:spLocks noGrp="1"/>
          </p:cNvSpPr>
          <p:nvPr>
            <p:ph type="subTitle" idx="1"/>
          </p:nvPr>
        </p:nvSpPr>
        <p:spPr>
          <a:xfrm>
            <a:off x="113146" y="411153"/>
            <a:ext cx="8011069" cy="1821719"/>
          </a:xfrm>
        </p:spPr>
        <p:txBody>
          <a:bodyPr/>
          <a:lstStyle/>
          <a:p>
            <a:pPr marL="0" indent="0">
              <a:buNone/>
            </a:pPr>
            <a:r>
              <a:rPr lang="en-US" dirty="0"/>
              <a:t>We can see that there are customers who are not loyal at all and have cancelled for more than 5 times. For such customers manager has asked us to take action against them and we can block their accounts from out online reservation site, so that they are not able to do such cancellations which are leading to huge amount of losses for our business.’</a:t>
            </a:r>
          </a:p>
        </p:txBody>
      </p:sp>
      <p:sp>
        <p:nvSpPr>
          <p:cNvPr id="7" name="Text Placeholder 6">
            <a:extLst>
              <a:ext uri="{FF2B5EF4-FFF2-40B4-BE49-F238E27FC236}">
                <a16:creationId xmlns:a16="http://schemas.microsoft.com/office/drawing/2014/main" id="{24D791FF-6386-5FD9-7F1A-497ABF72FE29}"/>
              </a:ext>
            </a:extLst>
          </p:cNvPr>
          <p:cNvSpPr>
            <a:spLocks noGrp="1"/>
          </p:cNvSpPr>
          <p:nvPr>
            <p:ph type="body" sz="quarter" idx="10"/>
          </p:nvPr>
        </p:nvSpPr>
        <p:spPr/>
        <p:txBody>
          <a:bodyPr/>
          <a:lstStyle/>
          <a:p>
            <a:endParaRPr lang="en-US" dirty="0"/>
          </a:p>
        </p:txBody>
      </p:sp>
      <p:pic>
        <p:nvPicPr>
          <p:cNvPr id="8" name="Picture 7">
            <a:extLst>
              <a:ext uri="{FF2B5EF4-FFF2-40B4-BE49-F238E27FC236}">
                <a16:creationId xmlns:a16="http://schemas.microsoft.com/office/drawing/2014/main" id="{44744A41-5A2B-AC88-5BBD-35EE340E3BB0}"/>
              </a:ext>
            </a:extLst>
          </p:cNvPr>
          <p:cNvPicPr>
            <a:picLocks noChangeAspect="1"/>
          </p:cNvPicPr>
          <p:nvPr/>
        </p:nvPicPr>
        <p:blipFill>
          <a:blip r:embed="rId2"/>
          <a:stretch>
            <a:fillRect/>
          </a:stretch>
        </p:blipFill>
        <p:spPr>
          <a:xfrm>
            <a:off x="195676" y="2163314"/>
            <a:ext cx="7704009" cy="2345230"/>
          </a:xfrm>
          <a:prstGeom prst="rect">
            <a:avLst/>
          </a:prstGeom>
        </p:spPr>
      </p:pic>
    </p:spTree>
    <p:extLst>
      <p:ext uri="{BB962C8B-B14F-4D97-AF65-F5344CB8AC3E}">
        <p14:creationId xmlns:p14="http://schemas.microsoft.com/office/powerpoint/2010/main" val="3992519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B29F-5F60-020B-1F88-AEFAFA7046BD}"/>
              </a:ext>
            </a:extLst>
          </p:cNvPr>
          <p:cNvSpPr>
            <a:spLocks noGrp="1"/>
          </p:cNvSpPr>
          <p:nvPr>
            <p:ph type="ctrTitle"/>
          </p:nvPr>
        </p:nvSpPr>
        <p:spPr>
          <a:xfrm>
            <a:off x="83127" y="73892"/>
            <a:ext cx="8839199" cy="683492"/>
          </a:xfrm>
        </p:spPr>
        <p:txBody>
          <a:bodyPr>
            <a:normAutofit/>
          </a:bodyPr>
          <a:lstStyle/>
          <a:p>
            <a:r>
              <a:rPr lang="en-US" sz="2400" dirty="0"/>
              <a:t>Percentage of People Cancelling vs Not Cancelling</a:t>
            </a:r>
          </a:p>
        </p:txBody>
      </p:sp>
      <p:pic>
        <p:nvPicPr>
          <p:cNvPr id="5" name="Picture 4">
            <a:extLst>
              <a:ext uri="{FF2B5EF4-FFF2-40B4-BE49-F238E27FC236}">
                <a16:creationId xmlns:a16="http://schemas.microsoft.com/office/drawing/2014/main" id="{04E3BD27-C1B2-7230-F114-E62284F79E38}"/>
              </a:ext>
            </a:extLst>
          </p:cNvPr>
          <p:cNvPicPr>
            <a:picLocks noChangeAspect="1"/>
          </p:cNvPicPr>
          <p:nvPr/>
        </p:nvPicPr>
        <p:blipFill>
          <a:blip r:embed="rId2"/>
          <a:stretch>
            <a:fillRect/>
          </a:stretch>
        </p:blipFill>
        <p:spPr>
          <a:xfrm>
            <a:off x="0" y="757383"/>
            <a:ext cx="9145171" cy="3934689"/>
          </a:xfrm>
          <a:prstGeom prst="rect">
            <a:avLst/>
          </a:prstGeom>
        </p:spPr>
      </p:pic>
    </p:spTree>
    <p:extLst>
      <p:ext uri="{BB962C8B-B14F-4D97-AF65-F5344CB8AC3E}">
        <p14:creationId xmlns:p14="http://schemas.microsoft.com/office/powerpoint/2010/main" val="328787322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A49A2D-859B-2E81-FC62-BBAB96EEA621}"/>
              </a:ext>
            </a:extLst>
          </p:cNvPr>
          <p:cNvSpPr>
            <a:spLocks noGrp="1"/>
          </p:cNvSpPr>
          <p:nvPr>
            <p:ph type="ctrTitle"/>
          </p:nvPr>
        </p:nvSpPr>
        <p:spPr>
          <a:xfrm>
            <a:off x="73892" y="240146"/>
            <a:ext cx="8453866" cy="794327"/>
          </a:xfrm>
        </p:spPr>
        <p:txBody>
          <a:bodyPr>
            <a:normAutofit/>
          </a:bodyPr>
          <a:lstStyle/>
          <a:p>
            <a:r>
              <a:rPr lang="en-US" sz="2000" dirty="0"/>
              <a:t>Count of Type of Rooms Cancelled with their Average Price</a:t>
            </a:r>
          </a:p>
        </p:txBody>
      </p:sp>
      <p:pic>
        <p:nvPicPr>
          <p:cNvPr id="8" name="Picture 7">
            <a:extLst>
              <a:ext uri="{FF2B5EF4-FFF2-40B4-BE49-F238E27FC236}">
                <a16:creationId xmlns:a16="http://schemas.microsoft.com/office/drawing/2014/main" id="{23DA40D5-991C-5651-C142-25B64E09C404}"/>
              </a:ext>
            </a:extLst>
          </p:cNvPr>
          <p:cNvPicPr>
            <a:picLocks noChangeAspect="1"/>
          </p:cNvPicPr>
          <p:nvPr/>
        </p:nvPicPr>
        <p:blipFill>
          <a:blip r:embed="rId2"/>
          <a:stretch>
            <a:fillRect/>
          </a:stretch>
        </p:blipFill>
        <p:spPr>
          <a:xfrm>
            <a:off x="221672" y="1034473"/>
            <a:ext cx="8079629" cy="3554925"/>
          </a:xfrm>
          <a:prstGeom prst="rect">
            <a:avLst/>
          </a:prstGeom>
        </p:spPr>
      </p:pic>
    </p:spTree>
    <p:extLst>
      <p:ext uri="{BB962C8B-B14F-4D97-AF65-F5344CB8AC3E}">
        <p14:creationId xmlns:p14="http://schemas.microsoft.com/office/powerpoint/2010/main" val="33059429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13BB-D979-9A86-6025-D408843C6027}"/>
              </a:ext>
            </a:extLst>
          </p:cNvPr>
          <p:cNvSpPr>
            <a:spLocks noGrp="1"/>
          </p:cNvSpPr>
          <p:nvPr>
            <p:ph type="ctrTitle"/>
          </p:nvPr>
        </p:nvSpPr>
        <p:spPr>
          <a:xfrm>
            <a:off x="0" y="284947"/>
            <a:ext cx="8527757" cy="740289"/>
          </a:xfrm>
        </p:spPr>
        <p:txBody>
          <a:bodyPr/>
          <a:lstStyle/>
          <a:p>
            <a:r>
              <a:rPr lang="en-US" dirty="0"/>
              <a:t>For the Chefs</a:t>
            </a:r>
          </a:p>
        </p:txBody>
      </p:sp>
      <p:pic>
        <p:nvPicPr>
          <p:cNvPr id="5" name="Picture 4">
            <a:extLst>
              <a:ext uri="{FF2B5EF4-FFF2-40B4-BE49-F238E27FC236}">
                <a16:creationId xmlns:a16="http://schemas.microsoft.com/office/drawing/2014/main" id="{3BD3B654-C247-6911-4734-5036EFF397B4}"/>
              </a:ext>
            </a:extLst>
          </p:cNvPr>
          <p:cNvPicPr>
            <a:picLocks noChangeAspect="1"/>
          </p:cNvPicPr>
          <p:nvPr/>
        </p:nvPicPr>
        <p:blipFill>
          <a:blip r:embed="rId2"/>
          <a:stretch>
            <a:fillRect/>
          </a:stretch>
        </p:blipFill>
        <p:spPr>
          <a:xfrm>
            <a:off x="73891" y="1025237"/>
            <a:ext cx="9070109" cy="3740728"/>
          </a:xfrm>
          <a:prstGeom prst="rect">
            <a:avLst/>
          </a:prstGeom>
        </p:spPr>
      </p:pic>
      <p:sp>
        <p:nvSpPr>
          <p:cNvPr id="3" name="Subtitle 2">
            <a:extLst>
              <a:ext uri="{FF2B5EF4-FFF2-40B4-BE49-F238E27FC236}">
                <a16:creationId xmlns:a16="http://schemas.microsoft.com/office/drawing/2014/main" id="{A841A7EB-AD0E-F07E-CD87-F4176B3051DC}"/>
              </a:ext>
            </a:extLst>
          </p:cNvPr>
          <p:cNvSpPr>
            <a:spLocks noGrp="1"/>
          </p:cNvSpPr>
          <p:nvPr>
            <p:ph type="subTitle" idx="1"/>
          </p:nvPr>
        </p:nvSpPr>
        <p:spPr>
          <a:xfrm flipV="1">
            <a:off x="193964" y="4449173"/>
            <a:ext cx="8950035" cy="50474"/>
          </a:xfrm>
        </p:spPr>
        <p:txBody>
          <a:bodyPr>
            <a:normAutofit fontScale="25000" lnSpcReduction="20000"/>
          </a:bodyPr>
          <a:lstStyle/>
          <a:p>
            <a:endParaRPr lang="en-US" dirty="0"/>
          </a:p>
        </p:txBody>
      </p:sp>
    </p:spTree>
    <p:extLst>
      <p:ext uri="{BB962C8B-B14F-4D97-AF65-F5344CB8AC3E}">
        <p14:creationId xmlns:p14="http://schemas.microsoft.com/office/powerpoint/2010/main" val="1339189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79EF-B49F-2C80-B1B3-CBC821D963E7}"/>
              </a:ext>
            </a:extLst>
          </p:cNvPr>
          <p:cNvSpPr>
            <a:spLocks noGrp="1"/>
          </p:cNvSpPr>
          <p:nvPr>
            <p:ph type="ctrTitle"/>
          </p:nvPr>
        </p:nvSpPr>
        <p:spPr>
          <a:xfrm>
            <a:off x="0" y="64655"/>
            <a:ext cx="9064816" cy="905163"/>
          </a:xfrm>
        </p:spPr>
        <p:txBody>
          <a:bodyPr>
            <a:normAutofit/>
          </a:bodyPr>
          <a:lstStyle/>
          <a:p>
            <a:r>
              <a:rPr lang="en-US" dirty="0"/>
              <a:t>For the Valet’s</a:t>
            </a:r>
          </a:p>
        </p:txBody>
      </p:sp>
      <p:pic>
        <p:nvPicPr>
          <p:cNvPr id="5" name="Picture 4">
            <a:extLst>
              <a:ext uri="{FF2B5EF4-FFF2-40B4-BE49-F238E27FC236}">
                <a16:creationId xmlns:a16="http://schemas.microsoft.com/office/drawing/2014/main" id="{13E2DB28-E79D-8649-5806-BDE538662D3F}"/>
              </a:ext>
            </a:extLst>
          </p:cNvPr>
          <p:cNvPicPr>
            <a:picLocks noChangeAspect="1"/>
          </p:cNvPicPr>
          <p:nvPr/>
        </p:nvPicPr>
        <p:blipFill>
          <a:blip r:embed="rId2"/>
          <a:stretch>
            <a:fillRect/>
          </a:stretch>
        </p:blipFill>
        <p:spPr>
          <a:xfrm>
            <a:off x="79184" y="969818"/>
            <a:ext cx="8853568" cy="4173682"/>
          </a:xfrm>
          <a:prstGeom prst="rect">
            <a:avLst/>
          </a:prstGeom>
        </p:spPr>
      </p:pic>
    </p:spTree>
    <p:extLst>
      <p:ext uri="{BB962C8B-B14F-4D97-AF65-F5344CB8AC3E}">
        <p14:creationId xmlns:p14="http://schemas.microsoft.com/office/powerpoint/2010/main" val="728811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B8715-6297-11C2-00EC-560EE13081D1}"/>
              </a:ext>
            </a:extLst>
          </p:cNvPr>
          <p:cNvSpPr>
            <a:spLocks noGrp="1"/>
          </p:cNvSpPr>
          <p:nvPr>
            <p:ph type="title"/>
          </p:nvPr>
        </p:nvSpPr>
        <p:spPr>
          <a:xfrm>
            <a:off x="530124" y="464386"/>
            <a:ext cx="4560579" cy="779318"/>
          </a:xfrm>
        </p:spPr>
        <p:txBody>
          <a:bodyPr anchor="ctr">
            <a:normAutofit/>
          </a:bodyPr>
          <a:lstStyle/>
          <a:p>
            <a:r>
              <a:rPr lang="en-US" dirty="0"/>
              <a:t>Analysis –Graph DB</a:t>
            </a:r>
          </a:p>
        </p:txBody>
      </p:sp>
      <p:sp>
        <p:nvSpPr>
          <p:cNvPr id="10" name="Content Placeholder 2">
            <a:extLst>
              <a:ext uri="{FF2B5EF4-FFF2-40B4-BE49-F238E27FC236}">
                <a16:creationId xmlns:a16="http://schemas.microsoft.com/office/drawing/2014/main" id="{1C43DEB5-C7FA-0747-B684-98E85067F125}"/>
              </a:ext>
            </a:extLst>
          </p:cNvPr>
          <p:cNvSpPr>
            <a:spLocks noGrp="1"/>
          </p:cNvSpPr>
          <p:nvPr>
            <p:ph idx="1"/>
          </p:nvPr>
        </p:nvSpPr>
        <p:spPr>
          <a:xfrm>
            <a:off x="530124" y="1629404"/>
            <a:ext cx="4560579" cy="2801497"/>
          </a:xfrm>
        </p:spPr>
        <p:txBody>
          <a:bodyPr/>
          <a:lstStyle/>
          <a:p>
            <a:endParaRPr lang="en-US"/>
          </a:p>
        </p:txBody>
      </p:sp>
      <p:pic>
        <p:nvPicPr>
          <p:cNvPr id="5" name="Content Placeholder 4" descr="Background pattern&#10;&#10;Description automatically generated">
            <a:extLst>
              <a:ext uri="{FF2B5EF4-FFF2-40B4-BE49-F238E27FC236}">
                <a16:creationId xmlns:a16="http://schemas.microsoft.com/office/drawing/2014/main" id="{8BC63C50-6FF2-2628-D2CD-FFBF1B377167}"/>
              </a:ext>
            </a:extLst>
          </p:cNvPr>
          <p:cNvPicPr>
            <a:picLocks noGrp="1" noChangeAspect="1"/>
          </p:cNvPicPr>
          <p:nvPr>
            <p:ph type="pic" sz="quarter" idx="10"/>
          </p:nvPr>
        </p:nvPicPr>
        <p:blipFill>
          <a:blip r:embed="rId2"/>
          <a:stretch/>
        </p:blipFill>
        <p:spPr>
          <a:xfrm>
            <a:off x="3505201" y="1368202"/>
            <a:ext cx="3255817" cy="3618630"/>
          </a:xfrm>
          <a:prstGeom prst="rect">
            <a:avLst/>
          </a:prstGeom>
          <a:noFill/>
        </p:spPr>
      </p:pic>
    </p:spTree>
    <p:extLst>
      <p:ext uri="{BB962C8B-B14F-4D97-AF65-F5344CB8AC3E}">
        <p14:creationId xmlns:p14="http://schemas.microsoft.com/office/powerpoint/2010/main" val="21048260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468E-BC51-DCA6-2885-94B1627BF791}"/>
              </a:ext>
            </a:extLst>
          </p:cNvPr>
          <p:cNvSpPr>
            <a:spLocks noGrp="1"/>
          </p:cNvSpPr>
          <p:nvPr>
            <p:ph type="ctrTitle"/>
          </p:nvPr>
        </p:nvSpPr>
        <p:spPr>
          <a:xfrm>
            <a:off x="530009" y="-80414"/>
            <a:ext cx="8004409" cy="699065"/>
          </a:xfrm>
        </p:spPr>
        <p:txBody>
          <a:bodyPr/>
          <a:lstStyle/>
          <a:p>
            <a:r>
              <a:rPr lang="en-US" dirty="0"/>
              <a:t>DB Schema Visualization</a:t>
            </a:r>
          </a:p>
        </p:txBody>
      </p:sp>
      <p:pic>
        <p:nvPicPr>
          <p:cNvPr id="5" name="Picture 4">
            <a:extLst>
              <a:ext uri="{FF2B5EF4-FFF2-40B4-BE49-F238E27FC236}">
                <a16:creationId xmlns:a16="http://schemas.microsoft.com/office/drawing/2014/main" id="{37D94C14-A8A3-07B6-F26E-10CBF90B4521}"/>
              </a:ext>
            </a:extLst>
          </p:cNvPr>
          <p:cNvPicPr>
            <a:picLocks noChangeAspect="1"/>
          </p:cNvPicPr>
          <p:nvPr/>
        </p:nvPicPr>
        <p:blipFill>
          <a:blip r:embed="rId2"/>
          <a:stretch>
            <a:fillRect/>
          </a:stretch>
        </p:blipFill>
        <p:spPr>
          <a:xfrm>
            <a:off x="609583" y="449364"/>
            <a:ext cx="6447000" cy="4307757"/>
          </a:xfrm>
          <a:prstGeom prst="rect">
            <a:avLst/>
          </a:prstGeom>
        </p:spPr>
      </p:pic>
      <p:sp>
        <p:nvSpPr>
          <p:cNvPr id="3" name="Subtitle 2">
            <a:extLst>
              <a:ext uri="{FF2B5EF4-FFF2-40B4-BE49-F238E27FC236}">
                <a16:creationId xmlns:a16="http://schemas.microsoft.com/office/drawing/2014/main" id="{D3F719B3-B1B9-DFEB-AC5D-17541655A901}"/>
              </a:ext>
            </a:extLst>
          </p:cNvPr>
          <p:cNvSpPr>
            <a:spLocks noGrp="1"/>
          </p:cNvSpPr>
          <p:nvPr>
            <p:ph type="subTitle" idx="1"/>
          </p:nvPr>
        </p:nvSpPr>
        <p:spPr>
          <a:xfrm>
            <a:off x="-8352797" y="2803422"/>
            <a:ext cx="8011069" cy="2818769"/>
          </a:xfrm>
        </p:spPr>
        <p:txBody>
          <a:bodyPr/>
          <a:lstStyle/>
          <a:p>
            <a:pPr marL="0" indent="0">
              <a:buNone/>
            </a:pPr>
            <a:endParaRPr lang="en-US" dirty="0"/>
          </a:p>
        </p:txBody>
      </p:sp>
      <p:sp>
        <p:nvSpPr>
          <p:cNvPr id="4" name="Text Placeholder 3">
            <a:extLst>
              <a:ext uri="{FF2B5EF4-FFF2-40B4-BE49-F238E27FC236}">
                <a16:creationId xmlns:a16="http://schemas.microsoft.com/office/drawing/2014/main" id="{D1227C20-61C6-27AE-87E4-9ED1C8D2373C}"/>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972997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EC669-52B6-B8FE-300F-471D0014A163}"/>
              </a:ext>
            </a:extLst>
          </p:cNvPr>
          <p:cNvSpPr>
            <a:spLocks noGrp="1"/>
          </p:cNvSpPr>
          <p:nvPr>
            <p:ph type="ctrTitle"/>
          </p:nvPr>
        </p:nvSpPr>
        <p:spPr>
          <a:xfrm>
            <a:off x="523348" y="369456"/>
            <a:ext cx="8004409" cy="572653"/>
          </a:xfrm>
        </p:spPr>
        <p:txBody>
          <a:bodyPr/>
          <a:lstStyle/>
          <a:p>
            <a:r>
              <a:rPr lang="en-US" dirty="0"/>
              <a:t>For Valet’s</a:t>
            </a:r>
          </a:p>
        </p:txBody>
      </p:sp>
      <p:pic>
        <p:nvPicPr>
          <p:cNvPr id="5" name="Picture 4">
            <a:extLst>
              <a:ext uri="{FF2B5EF4-FFF2-40B4-BE49-F238E27FC236}">
                <a16:creationId xmlns:a16="http://schemas.microsoft.com/office/drawing/2014/main" id="{3C687D02-C434-094B-28FA-67D528BC653A}"/>
              </a:ext>
            </a:extLst>
          </p:cNvPr>
          <p:cNvPicPr>
            <a:picLocks noChangeAspect="1"/>
          </p:cNvPicPr>
          <p:nvPr/>
        </p:nvPicPr>
        <p:blipFill>
          <a:blip r:embed="rId2"/>
          <a:stretch>
            <a:fillRect/>
          </a:stretch>
        </p:blipFill>
        <p:spPr>
          <a:xfrm>
            <a:off x="129309" y="1061841"/>
            <a:ext cx="8491343" cy="3796712"/>
          </a:xfrm>
          <a:prstGeom prst="rect">
            <a:avLst/>
          </a:prstGeom>
        </p:spPr>
      </p:pic>
      <p:sp>
        <p:nvSpPr>
          <p:cNvPr id="3" name="Subtitle 2">
            <a:extLst>
              <a:ext uri="{FF2B5EF4-FFF2-40B4-BE49-F238E27FC236}">
                <a16:creationId xmlns:a16="http://schemas.microsoft.com/office/drawing/2014/main" id="{8BC609DC-DB27-179F-8362-9CD6A0628AAD}"/>
              </a:ext>
            </a:extLst>
          </p:cNvPr>
          <p:cNvSpPr>
            <a:spLocks noGrp="1"/>
          </p:cNvSpPr>
          <p:nvPr>
            <p:ph type="subTitle" idx="1"/>
          </p:nvPr>
        </p:nvSpPr>
        <p:spPr>
          <a:xfrm flipV="1">
            <a:off x="523348" y="4812833"/>
            <a:ext cx="8011069" cy="45719"/>
          </a:xfrm>
        </p:spPr>
        <p:txBody>
          <a:bodyPr>
            <a:normAutofit fontScale="25000" lnSpcReduction="20000"/>
          </a:bodyPr>
          <a:lstStyle/>
          <a:p>
            <a:pPr marL="0" indent="0">
              <a:buNone/>
            </a:pPr>
            <a:r>
              <a:rPr lang="en-US" dirty="0"/>
              <a:t>\</a:t>
            </a:r>
          </a:p>
        </p:txBody>
      </p:sp>
      <p:sp>
        <p:nvSpPr>
          <p:cNvPr id="4" name="Text Placeholder 3">
            <a:extLst>
              <a:ext uri="{FF2B5EF4-FFF2-40B4-BE49-F238E27FC236}">
                <a16:creationId xmlns:a16="http://schemas.microsoft.com/office/drawing/2014/main" id="{586744DA-AA4B-F2AA-D64C-84193E1B386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57401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overview</a:t>
            </a:r>
          </a:p>
        </p:txBody>
      </p:sp>
      <p:sp>
        <p:nvSpPr>
          <p:cNvPr id="3" name="Content Placeholder 2"/>
          <p:cNvSpPr>
            <a:spLocks noGrp="1"/>
          </p:cNvSpPr>
          <p:nvPr>
            <p:ph idx="1"/>
          </p:nvPr>
        </p:nvSpPr>
        <p:spPr>
          <a:xfrm>
            <a:off x="444982" y="1175569"/>
            <a:ext cx="4560579" cy="3080342"/>
          </a:xfrm>
        </p:spPr>
        <p:txBody>
          <a:bodyPr>
            <a:normAutofit fontScale="25000" lnSpcReduction="20000"/>
          </a:bodyPr>
          <a:lstStyle/>
          <a:p>
            <a:r>
              <a:rPr lang="en-US" sz="5000" b="1" dirty="0"/>
              <a:t>Data Set Used</a:t>
            </a:r>
          </a:p>
          <a:p>
            <a:r>
              <a:rPr lang="en-US" sz="5000" b="1" dirty="0"/>
              <a:t>Use Cases and Problem Statement</a:t>
            </a:r>
          </a:p>
          <a:p>
            <a:r>
              <a:rPr lang="en-US" sz="5000" b="1" dirty="0"/>
              <a:t>Conceptual Model</a:t>
            </a:r>
          </a:p>
          <a:p>
            <a:r>
              <a:rPr lang="en-US" sz="5000" b="1" dirty="0"/>
              <a:t>Logical Model</a:t>
            </a:r>
          </a:p>
          <a:p>
            <a:r>
              <a:rPr lang="en-US" sz="5000" b="1" dirty="0"/>
              <a:t>Physical Model</a:t>
            </a:r>
          </a:p>
          <a:p>
            <a:r>
              <a:rPr lang="en-US" sz="5000" b="1" dirty="0"/>
              <a:t>Data Analysis - Relational and Graph</a:t>
            </a:r>
          </a:p>
          <a:p>
            <a:r>
              <a:rPr lang="en-US" sz="5000" b="1" dirty="0"/>
              <a:t>Results</a:t>
            </a:r>
          </a:p>
          <a:p>
            <a:r>
              <a:rPr lang="en-US" sz="5000" b="1" dirty="0"/>
              <a:t>Conclusion and Experience</a:t>
            </a:r>
          </a:p>
          <a:p>
            <a:pPr marL="0" indent="0">
              <a:buNone/>
            </a:pPr>
            <a:endParaRPr lang="en-US" sz="5000" b="1" dirty="0"/>
          </a:p>
          <a:p>
            <a:pPr lvl="1"/>
            <a:r>
              <a:rPr lang="en-US" sz="3600" b="1" dirty="0" err="1"/>
              <a:t>ImageSource</a:t>
            </a:r>
            <a:r>
              <a:rPr lang="en-US" sz="3600" b="1" dirty="0"/>
              <a:t>-  </a:t>
            </a:r>
            <a:r>
              <a:rPr lang="en-US" sz="3600" b="1" dirty="0">
                <a:hlinkClick r:id="rId2"/>
              </a:rPr>
              <a:t>https://</a:t>
            </a:r>
            <a:r>
              <a:rPr lang="en-US" sz="3600" b="1" dirty="0" err="1">
                <a:hlinkClick r:id="rId2"/>
              </a:rPr>
              <a:t>www.freepik.com</a:t>
            </a:r>
            <a:r>
              <a:rPr lang="en-US" sz="3600" b="1" dirty="0">
                <a:hlinkClick r:id="rId2"/>
              </a:rPr>
              <a:t>/vectors/hotel-booking</a:t>
            </a:r>
            <a:endParaRPr lang="en-US" sz="3600" b="1" dirty="0"/>
          </a:p>
          <a:p>
            <a:pPr lvl="1"/>
            <a:endParaRPr lang="en-US" sz="5000" b="1" dirty="0"/>
          </a:p>
          <a:p>
            <a:endParaRPr lang="en-US" dirty="0"/>
          </a:p>
        </p:txBody>
      </p:sp>
      <p:sp>
        <p:nvSpPr>
          <p:cNvPr id="7" name="Picture Placeholder 6">
            <a:extLst>
              <a:ext uri="{FF2B5EF4-FFF2-40B4-BE49-F238E27FC236}">
                <a16:creationId xmlns:a16="http://schemas.microsoft.com/office/drawing/2014/main" id="{C253EEFC-B788-DF38-7DA9-FFB89D5C7C9A}"/>
              </a:ext>
            </a:extLst>
          </p:cNvPr>
          <p:cNvSpPr>
            <a:spLocks noGrp="1"/>
          </p:cNvSpPr>
          <p:nvPr>
            <p:ph type="pic" sz="quarter" idx="10"/>
          </p:nvPr>
        </p:nvSpPr>
        <p:spPr/>
      </p:sp>
      <p:pic>
        <p:nvPicPr>
          <p:cNvPr id="1026" name="Picture 2" descr="Hotel booking Vectors &amp; Illustrations for Free Download | Freepik">
            <a:extLst>
              <a:ext uri="{FF2B5EF4-FFF2-40B4-BE49-F238E27FC236}">
                <a16:creationId xmlns:a16="http://schemas.microsoft.com/office/drawing/2014/main" id="{9A77319A-5C90-80D5-ED02-4BCA77CEE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7491" y="0"/>
            <a:ext cx="4138439" cy="49911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el booking Vectors &amp; Illustrations for Free Download | Freepik">
            <a:extLst>
              <a:ext uri="{FF2B5EF4-FFF2-40B4-BE49-F238E27FC236}">
                <a16:creationId xmlns:a16="http://schemas.microsoft.com/office/drawing/2014/main" id="{EAA706C6-1332-A47A-1D9A-74AA70FD3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561" y="152400"/>
            <a:ext cx="4138439"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483058"/>
      </p:ext>
    </p:extLst>
  </p:cSld>
  <p:clrMapOvr>
    <a:masterClrMapping/>
  </p:clrMapOvr>
  <p:transition spd="slow">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BA761D6-CAC1-8561-7129-0BE40D86099C}"/>
              </a:ext>
            </a:extLst>
          </p:cNvPr>
          <p:cNvSpPr>
            <a:spLocks noGrp="1"/>
          </p:cNvSpPr>
          <p:nvPr>
            <p:ph type="subTitle" idx="1"/>
          </p:nvPr>
        </p:nvSpPr>
        <p:spPr>
          <a:xfrm>
            <a:off x="523348" y="997527"/>
            <a:ext cx="8343561" cy="3451647"/>
          </a:xfrm>
        </p:spPr>
        <p:txBody>
          <a:bodyPr>
            <a:normAutofit/>
          </a:bodyPr>
          <a:lstStyle/>
          <a:p>
            <a:pPr marL="0" indent="0">
              <a:buNone/>
            </a:pPr>
            <a:r>
              <a:rPr lang="en-US" sz="2400" dirty="0"/>
              <a:t>Manager has asked to send promotional discounts to some of the customers for their next visit to the hotel. So, our team has decided to see who is visiting in our hotel for most number of days and likes visiting here often so we can send them discount coupons for their future visit.</a:t>
            </a:r>
          </a:p>
        </p:txBody>
      </p:sp>
    </p:spTree>
    <p:extLst>
      <p:ext uri="{BB962C8B-B14F-4D97-AF65-F5344CB8AC3E}">
        <p14:creationId xmlns:p14="http://schemas.microsoft.com/office/powerpoint/2010/main" val="1973811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1A818-CD70-460A-DCCB-3CBC4B1D0E3D}"/>
              </a:ext>
            </a:extLst>
          </p:cNvPr>
          <p:cNvSpPr>
            <a:spLocks noGrp="1"/>
          </p:cNvSpPr>
          <p:nvPr>
            <p:ph type="ctrTitle"/>
          </p:nvPr>
        </p:nvSpPr>
        <p:spPr/>
        <p:txBody>
          <a:bodyPr/>
          <a:lstStyle/>
          <a:p>
            <a:endParaRPr lang="en-US" dirty="0"/>
          </a:p>
        </p:txBody>
      </p:sp>
      <p:pic>
        <p:nvPicPr>
          <p:cNvPr id="5" name="Picture 4">
            <a:extLst>
              <a:ext uri="{FF2B5EF4-FFF2-40B4-BE49-F238E27FC236}">
                <a16:creationId xmlns:a16="http://schemas.microsoft.com/office/drawing/2014/main" id="{F89CF037-5E42-DAC2-08B2-AA580E89F25F}"/>
              </a:ext>
            </a:extLst>
          </p:cNvPr>
          <p:cNvPicPr>
            <a:picLocks noChangeAspect="1"/>
          </p:cNvPicPr>
          <p:nvPr/>
        </p:nvPicPr>
        <p:blipFill>
          <a:blip r:embed="rId2"/>
          <a:stretch>
            <a:fillRect/>
          </a:stretch>
        </p:blipFill>
        <p:spPr>
          <a:xfrm>
            <a:off x="221673" y="799975"/>
            <a:ext cx="8617817" cy="4060291"/>
          </a:xfrm>
          <a:prstGeom prst="rect">
            <a:avLst/>
          </a:prstGeom>
        </p:spPr>
      </p:pic>
      <p:sp>
        <p:nvSpPr>
          <p:cNvPr id="3" name="Subtitle 2">
            <a:extLst>
              <a:ext uri="{FF2B5EF4-FFF2-40B4-BE49-F238E27FC236}">
                <a16:creationId xmlns:a16="http://schemas.microsoft.com/office/drawing/2014/main" id="{930DF048-15C5-D863-4516-944993AACF74}"/>
              </a:ext>
            </a:extLst>
          </p:cNvPr>
          <p:cNvSpPr>
            <a:spLocks noGrp="1"/>
          </p:cNvSpPr>
          <p:nvPr>
            <p:ph type="subTitle" idx="1"/>
          </p:nvPr>
        </p:nvSpPr>
        <p:spPr>
          <a:xfrm>
            <a:off x="304510" y="217441"/>
            <a:ext cx="8011069" cy="541629"/>
          </a:xfrm>
        </p:spPr>
        <p:txBody>
          <a:bodyPr>
            <a:normAutofit/>
          </a:bodyPr>
          <a:lstStyle/>
          <a:p>
            <a:pPr marL="0" indent="0" algn="ctr">
              <a:buNone/>
            </a:pPr>
            <a:r>
              <a:rPr lang="en-US" sz="2400" dirty="0"/>
              <a:t>Our Loyal Customers</a:t>
            </a:r>
          </a:p>
        </p:txBody>
      </p:sp>
      <p:sp>
        <p:nvSpPr>
          <p:cNvPr id="4" name="Text Placeholder 3">
            <a:extLst>
              <a:ext uri="{FF2B5EF4-FFF2-40B4-BE49-F238E27FC236}">
                <a16:creationId xmlns:a16="http://schemas.microsoft.com/office/drawing/2014/main" id="{79900093-8057-7CBD-3EC9-970A45B7FA9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2070821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19A60-0ED6-D651-476C-C54A19B1CCAF}"/>
              </a:ext>
            </a:extLst>
          </p:cNvPr>
          <p:cNvSpPr>
            <a:spLocks noGrp="1"/>
          </p:cNvSpPr>
          <p:nvPr>
            <p:ph type="ctrTitle"/>
          </p:nvPr>
        </p:nvSpPr>
        <p:spPr>
          <a:xfrm>
            <a:off x="523348" y="389998"/>
            <a:ext cx="8004409" cy="699065"/>
          </a:xfrm>
        </p:spPr>
        <p:txBody>
          <a:bodyPr/>
          <a:lstStyle/>
          <a:p>
            <a:r>
              <a:rPr lang="en-US" dirty="0"/>
              <a:t>Preference of Room Type  with Children</a:t>
            </a:r>
          </a:p>
        </p:txBody>
      </p:sp>
      <p:pic>
        <p:nvPicPr>
          <p:cNvPr id="5" name="Picture 4">
            <a:extLst>
              <a:ext uri="{FF2B5EF4-FFF2-40B4-BE49-F238E27FC236}">
                <a16:creationId xmlns:a16="http://schemas.microsoft.com/office/drawing/2014/main" id="{748BB116-0A86-DD4C-BE18-2F2EFB166B0D}"/>
              </a:ext>
            </a:extLst>
          </p:cNvPr>
          <p:cNvPicPr>
            <a:picLocks noChangeAspect="1"/>
          </p:cNvPicPr>
          <p:nvPr/>
        </p:nvPicPr>
        <p:blipFill>
          <a:blip r:embed="rId2"/>
          <a:stretch>
            <a:fillRect/>
          </a:stretch>
        </p:blipFill>
        <p:spPr>
          <a:xfrm>
            <a:off x="431250" y="1194114"/>
            <a:ext cx="8281500" cy="3255059"/>
          </a:xfrm>
          <a:prstGeom prst="rect">
            <a:avLst/>
          </a:prstGeom>
        </p:spPr>
      </p:pic>
      <p:sp>
        <p:nvSpPr>
          <p:cNvPr id="3" name="Subtitle 2">
            <a:extLst>
              <a:ext uri="{FF2B5EF4-FFF2-40B4-BE49-F238E27FC236}">
                <a16:creationId xmlns:a16="http://schemas.microsoft.com/office/drawing/2014/main" id="{36D97725-BB7B-E586-55F0-307E0660B771}"/>
              </a:ext>
            </a:extLst>
          </p:cNvPr>
          <p:cNvSpPr>
            <a:spLocks noGrp="1"/>
          </p:cNvSpPr>
          <p:nvPr>
            <p:ph type="subTitle" idx="1"/>
          </p:nvPr>
        </p:nvSpPr>
        <p:spPr>
          <a:xfrm>
            <a:off x="523348" y="4384430"/>
            <a:ext cx="4418107" cy="64743"/>
          </a:xfrm>
        </p:spPr>
        <p:txBody>
          <a:bodyPr>
            <a:normAutofit fontScale="25000" lnSpcReduction="20000"/>
          </a:bodyPr>
          <a:lstStyle/>
          <a:p>
            <a:endParaRPr lang="en-US" dirty="0"/>
          </a:p>
        </p:txBody>
      </p:sp>
      <p:sp>
        <p:nvSpPr>
          <p:cNvPr id="4" name="Text Placeholder 3">
            <a:extLst>
              <a:ext uri="{FF2B5EF4-FFF2-40B4-BE49-F238E27FC236}">
                <a16:creationId xmlns:a16="http://schemas.microsoft.com/office/drawing/2014/main" id="{5F89C6CE-C27F-FA33-39CE-871A4CDA4B7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49059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CA0C492-C679-CCF6-E69E-3F4AFB1C4AEE}"/>
              </a:ext>
            </a:extLst>
          </p:cNvPr>
          <p:cNvSpPr>
            <a:spLocks noGrp="1"/>
          </p:cNvSpPr>
          <p:nvPr>
            <p:ph type="title"/>
          </p:nvPr>
        </p:nvSpPr>
        <p:spPr>
          <a:xfrm>
            <a:off x="530124" y="464386"/>
            <a:ext cx="6212421" cy="779318"/>
          </a:xfrm>
        </p:spPr>
        <p:txBody>
          <a:bodyPr anchor="ctr">
            <a:normAutofit/>
          </a:bodyPr>
          <a:lstStyle/>
          <a:p>
            <a:pPr>
              <a:lnSpc>
                <a:spcPct val="90000"/>
              </a:lnSpc>
            </a:pPr>
            <a:r>
              <a:rPr lang="en-US" sz="2300" dirty="0"/>
              <a:t>Meal Preference During Festivities.</a:t>
            </a:r>
          </a:p>
        </p:txBody>
      </p:sp>
      <p:sp>
        <p:nvSpPr>
          <p:cNvPr id="32" name="Content Placeholder 2">
            <a:extLst>
              <a:ext uri="{FF2B5EF4-FFF2-40B4-BE49-F238E27FC236}">
                <a16:creationId xmlns:a16="http://schemas.microsoft.com/office/drawing/2014/main" id="{0CCC3223-8027-49B0-844F-0C720E4FC3A5}"/>
              </a:ext>
            </a:extLst>
          </p:cNvPr>
          <p:cNvSpPr>
            <a:spLocks noGrp="1"/>
          </p:cNvSpPr>
          <p:nvPr>
            <p:ph idx="1"/>
          </p:nvPr>
        </p:nvSpPr>
        <p:spPr>
          <a:xfrm>
            <a:off x="530124" y="1629404"/>
            <a:ext cx="4560579" cy="2801497"/>
          </a:xfrm>
        </p:spPr>
        <p:txBody>
          <a:bodyPr/>
          <a:lstStyle/>
          <a:p>
            <a:endParaRPr lang="en-US"/>
          </a:p>
        </p:txBody>
      </p:sp>
      <p:pic>
        <p:nvPicPr>
          <p:cNvPr id="5" name="Picture 4">
            <a:extLst>
              <a:ext uri="{FF2B5EF4-FFF2-40B4-BE49-F238E27FC236}">
                <a16:creationId xmlns:a16="http://schemas.microsoft.com/office/drawing/2014/main" id="{50E47144-3249-0736-C61E-3B92CA9B57EC}"/>
              </a:ext>
            </a:extLst>
          </p:cNvPr>
          <p:cNvPicPr>
            <a:picLocks noChangeAspect="1"/>
          </p:cNvPicPr>
          <p:nvPr/>
        </p:nvPicPr>
        <p:blipFill>
          <a:blip r:embed="rId2"/>
          <a:stretch>
            <a:fillRect/>
          </a:stretch>
        </p:blipFill>
        <p:spPr>
          <a:xfrm>
            <a:off x="530123" y="1043709"/>
            <a:ext cx="8509417" cy="3618263"/>
          </a:xfrm>
          <a:prstGeom prst="rect">
            <a:avLst/>
          </a:prstGeom>
          <a:noFill/>
        </p:spPr>
      </p:pic>
    </p:spTree>
    <p:extLst>
      <p:ext uri="{BB962C8B-B14F-4D97-AF65-F5344CB8AC3E}">
        <p14:creationId xmlns:p14="http://schemas.microsoft.com/office/powerpoint/2010/main" val="602888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8AD5659-270A-B16C-9FA6-F041FC531F34}"/>
              </a:ext>
            </a:extLst>
          </p:cNvPr>
          <p:cNvSpPr>
            <a:spLocks noGrp="1"/>
          </p:cNvSpPr>
          <p:nvPr>
            <p:ph type="ctrTitle"/>
          </p:nvPr>
        </p:nvSpPr>
        <p:spPr>
          <a:xfrm>
            <a:off x="523348" y="759070"/>
            <a:ext cx="8004409" cy="699065"/>
          </a:xfrm>
        </p:spPr>
        <p:txBody>
          <a:bodyPr/>
          <a:lstStyle/>
          <a:p>
            <a:r>
              <a:rPr lang="en-US" dirty="0"/>
              <a:t>Conclusions And Experience</a:t>
            </a:r>
          </a:p>
        </p:txBody>
      </p:sp>
      <p:sp>
        <p:nvSpPr>
          <p:cNvPr id="11" name="Subtitle 2">
            <a:extLst>
              <a:ext uri="{FF2B5EF4-FFF2-40B4-BE49-F238E27FC236}">
                <a16:creationId xmlns:a16="http://schemas.microsoft.com/office/drawing/2014/main" id="{F1E6A6D4-96B7-FCF3-9F94-A5E835E7C9D5}"/>
              </a:ext>
            </a:extLst>
          </p:cNvPr>
          <p:cNvSpPr>
            <a:spLocks noGrp="1"/>
          </p:cNvSpPr>
          <p:nvPr>
            <p:ph type="subTitle" idx="1"/>
          </p:nvPr>
        </p:nvSpPr>
        <p:spPr>
          <a:xfrm>
            <a:off x="523348" y="1630404"/>
            <a:ext cx="8011069" cy="2818769"/>
          </a:xfrm>
        </p:spPr>
        <p:txBody>
          <a:bodyPr/>
          <a:lstStyle/>
          <a:p>
            <a:pPr marL="0" indent="0">
              <a:buNone/>
            </a:pPr>
            <a:r>
              <a:rPr lang="en-US" dirty="0"/>
              <a:t>Increased cancellations and no-shows as a result of the growth of online hotel reservation channels have changed the way consumers book accommodations, but they have also made it more difficult for hotels to properly manage their revenue. In order to address these issues, hotels must employ approaches like dynamic pricing and overbooking in addition to utilizing data analytics and data analytics to optimize their pricing and forecast consumer behavior. In addition to improving the guest experience, hotels can do this by reducing the income impact of cancellations and no-shows.</a:t>
            </a:r>
          </a:p>
        </p:txBody>
      </p:sp>
      <p:sp>
        <p:nvSpPr>
          <p:cNvPr id="13" name="Text Placeholder 3">
            <a:extLst>
              <a:ext uri="{FF2B5EF4-FFF2-40B4-BE49-F238E27FC236}">
                <a16:creationId xmlns:a16="http://schemas.microsoft.com/office/drawing/2014/main" id="{9F2BC21A-A550-E4F5-DDFE-D8AA5746C710}"/>
              </a:ext>
            </a:extLst>
          </p:cNvPr>
          <p:cNvSpPr>
            <a:spLocks noGrp="1"/>
          </p:cNvSpPr>
          <p:nvPr>
            <p:ph type="body" sz="quarter" idx="10"/>
          </p:nvPr>
        </p:nvSpPr>
        <p:spPr>
          <a:xfrm>
            <a:off x="4833956" y="284947"/>
            <a:ext cx="3700462" cy="252412"/>
          </a:xfrm>
        </p:spPr>
        <p:txBody>
          <a:bodyPr/>
          <a:lstStyle/>
          <a:p>
            <a:endParaRPr lang="en-US"/>
          </a:p>
        </p:txBody>
      </p:sp>
    </p:spTree>
    <p:extLst>
      <p:ext uri="{BB962C8B-B14F-4D97-AF65-F5344CB8AC3E}">
        <p14:creationId xmlns:p14="http://schemas.microsoft.com/office/powerpoint/2010/main" val="85092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4368" y="1795519"/>
            <a:ext cx="7859185" cy="2721665"/>
          </a:xfrm>
        </p:spPr>
        <p:txBody>
          <a:bodyPr>
            <a:normAutofit/>
          </a:bodyPr>
          <a:lstStyle/>
          <a:p>
            <a:pPr algn="ctr"/>
            <a:r>
              <a:rPr lang="en-US" sz="4000" b="1" dirty="0"/>
              <a:t>Thank you</a:t>
            </a:r>
          </a:p>
        </p:txBody>
      </p:sp>
    </p:spTree>
    <p:extLst>
      <p:ext uri="{BB962C8B-B14F-4D97-AF65-F5344CB8AC3E}">
        <p14:creationId xmlns:p14="http://schemas.microsoft.com/office/powerpoint/2010/main" val="27996990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9827" y="284948"/>
            <a:ext cx="8004391" cy="708474"/>
          </a:xfrm>
        </p:spPr>
        <p:txBody>
          <a:bodyPr/>
          <a:lstStyle/>
          <a:p>
            <a:r>
              <a:rPr lang="en-US" dirty="0"/>
              <a:t>Dataset Used</a:t>
            </a:r>
          </a:p>
        </p:txBody>
      </p:sp>
      <p:sp>
        <p:nvSpPr>
          <p:cNvPr id="3" name="Text Placeholder 2"/>
          <p:cNvSpPr>
            <a:spLocks noGrp="1"/>
          </p:cNvSpPr>
          <p:nvPr>
            <p:ph type="body" sz="quarter" idx="10"/>
          </p:nvPr>
        </p:nvSpPr>
        <p:spPr/>
        <p:txBody>
          <a:bodyPr/>
          <a:lstStyle/>
          <a:p>
            <a:endParaRPr lang="en-US" dirty="0"/>
          </a:p>
        </p:txBody>
      </p:sp>
      <p:sp>
        <p:nvSpPr>
          <p:cNvPr id="4" name="Content Placeholder 3"/>
          <p:cNvSpPr>
            <a:spLocks noGrp="1"/>
          </p:cNvSpPr>
          <p:nvPr>
            <p:ph idx="1"/>
          </p:nvPr>
        </p:nvSpPr>
        <p:spPr>
          <a:xfrm>
            <a:off x="518824" y="993422"/>
            <a:ext cx="8015594" cy="2968978"/>
          </a:xfrm>
        </p:spPr>
        <p:txBody>
          <a:bodyPr>
            <a:normAutofit lnSpcReduction="10000"/>
          </a:bodyPr>
          <a:lstStyle/>
          <a:p>
            <a:pPr marL="0" indent="0">
              <a:buNone/>
            </a:pPr>
            <a:r>
              <a:rPr lang="en-US" sz="1600" dirty="0"/>
              <a:t>The data set we are using is a Hotel Reservation dataset which contains about ~36000 Booking Transactions through online channels with </a:t>
            </a:r>
            <a:r>
              <a:rPr lang="en-US" sz="1600" dirty="0" err="1"/>
              <a:t>upto</a:t>
            </a:r>
            <a:r>
              <a:rPr lang="en-US" sz="1600" dirty="0"/>
              <a:t> 20+ </a:t>
            </a:r>
            <a:r>
              <a:rPr lang="en-US" sz="1600" dirty="0" err="1"/>
              <a:t>column.Some</a:t>
            </a:r>
            <a:r>
              <a:rPr lang="en-US" sz="1600" dirty="0"/>
              <a:t> of the major columns are.</a:t>
            </a:r>
          </a:p>
          <a:p>
            <a:pPr marL="0" indent="0">
              <a:buNone/>
            </a:pPr>
            <a:br>
              <a:rPr lang="en-US" sz="1600" dirty="0"/>
            </a:br>
            <a:r>
              <a:rPr lang="en-US" sz="1600" dirty="0"/>
              <a:t>a) Booking ID</a:t>
            </a:r>
            <a:br>
              <a:rPr lang="en-US" sz="1600" dirty="0"/>
            </a:br>
            <a:r>
              <a:rPr lang="en-US" sz="1600" dirty="0"/>
              <a:t>b) Parking Space Required</a:t>
            </a:r>
            <a:br>
              <a:rPr lang="en-US" sz="1600" dirty="0"/>
            </a:br>
            <a:r>
              <a:rPr lang="en-US" sz="1600" dirty="0"/>
              <a:t>c) </a:t>
            </a:r>
            <a:r>
              <a:rPr lang="en-US" sz="1600" dirty="0" err="1"/>
              <a:t>Booking_Status</a:t>
            </a:r>
            <a:r>
              <a:rPr lang="en-US" sz="1600" dirty="0"/>
              <a:t> --- Cancelled or Not Cancelled</a:t>
            </a:r>
            <a:br>
              <a:rPr lang="en-US" sz="1600" dirty="0"/>
            </a:br>
            <a:r>
              <a:rPr lang="en-US" sz="1600" dirty="0"/>
              <a:t>d)</a:t>
            </a:r>
            <a:r>
              <a:rPr lang="en-US" sz="1600" dirty="0" err="1"/>
              <a:t>Room_Type</a:t>
            </a:r>
            <a:r>
              <a:rPr lang="en-US" sz="1600" dirty="0"/>
              <a:t>– Booked By the customer</a:t>
            </a:r>
            <a:br>
              <a:rPr lang="en-US" sz="1600" dirty="0"/>
            </a:br>
            <a:r>
              <a:rPr lang="en-US" sz="1600" dirty="0"/>
              <a:t>e) </a:t>
            </a:r>
            <a:r>
              <a:rPr lang="en-US" sz="1600" dirty="0" err="1"/>
              <a:t>Meal_Type</a:t>
            </a:r>
            <a:r>
              <a:rPr lang="en-US" sz="1600" dirty="0"/>
              <a:t>– Booked By the customer</a:t>
            </a:r>
            <a:br>
              <a:rPr lang="en-US" sz="1600" dirty="0"/>
            </a:br>
            <a:r>
              <a:rPr lang="en-US" sz="1600" dirty="0"/>
              <a:t>f) </a:t>
            </a:r>
            <a:r>
              <a:rPr lang="en-US" sz="1600" dirty="0" err="1"/>
              <a:t>Avg_Price</a:t>
            </a:r>
            <a:r>
              <a:rPr lang="en-US" sz="1600" dirty="0"/>
              <a:t> of the room booked etc.</a:t>
            </a:r>
          </a:p>
          <a:p>
            <a:endParaRPr lang="en-US" sz="1600" dirty="0"/>
          </a:p>
          <a:p>
            <a:endParaRPr lang="en-US" sz="1600" dirty="0"/>
          </a:p>
          <a:p>
            <a:pPr marL="0" indent="0">
              <a:buNone/>
            </a:pPr>
            <a:endParaRPr lang="en-US" sz="1600" dirty="0"/>
          </a:p>
        </p:txBody>
      </p:sp>
    </p:spTree>
    <p:extLst>
      <p:ext uri="{BB962C8B-B14F-4D97-AF65-F5344CB8AC3E}">
        <p14:creationId xmlns:p14="http://schemas.microsoft.com/office/powerpoint/2010/main" val="21440120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Problem Statement and Motivation</a:t>
            </a:r>
          </a:p>
        </p:txBody>
      </p:sp>
      <p:sp>
        <p:nvSpPr>
          <p:cNvPr id="8" name="Subtitle 7">
            <a:extLst>
              <a:ext uri="{FF2B5EF4-FFF2-40B4-BE49-F238E27FC236}">
                <a16:creationId xmlns:a16="http://schemas.microsoft.com/office/drawing/2014/main" id="{5788BFAC-2A20-A20A-D971-91559902A95B}"/>
              </a:ext>
            </a:extLst>
          </p:cNvPr>
          <p:cNvSpPr>
            <a:spLocks noGrp="1"/>
          </p:cNvSpPr>
          <p:nvPr>
            <p:ph type="subTitle" idx="1"/>
          </p:nvPr>
        </p:nvSpPr>
        <p:spPr/>
        <p:txBody>
          <a:bodyPr/>
          <a:lstStyle/>
          <a:p>
            <a:pPr marL="0" indent="0">
              <a:buNone/>
            </a:pPr>
            <a:r>
              <a:rPr lang="en-US" b="0" i="0" dirty="0">
                <a:effectLst/>
                <a:latin typeface="Söhne"/>
              </a:rPr>
              <a:t>The prevalence of online hotel reservation channels has resulted in a shift in customer behavior, leading to a significant increase in cancellations and no-shows. Guests often take advantage of the free or low-cost cancellation policies, causing revenue loss and operational challenges for hotels. Hence, we need to find a solution to address the issue of revenue loss and operational challenges faced by hotels due to an increasing number of cancellations and no-shows</a:t>
            </a:r>
            <a:r>
              <a:rPr lang="en-US" dirty="0">
                <a:solidFill>
                  <a:srgbClr val="374151"/>
                </a:solidFill>
                <a:latin typeface="Söhne"/>
              </a:rPr>
              <a:t>.</a:t>
            </a:r>
            <a:endParaRPr lang="en-US" dirty="0"/>
          </a:p>
        </p:txBody>
      </p:sp>
      <p:sp>
        <p:nvSpPr>
          <p:cNvPr id="3" name="Text Placeholder 2"/>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40952883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80FED-683D-07A6-C8B0-5C424D71B1C4}"/>
              </a:ext>
            </a:extLst>
          </p:cNvPr>
          <p:cNvSpPr>
            <a:spLocks noGrp="1"/>
          </p:cNvSpPr>
          <p:nvPr>
            <p:ph type="ctrTitle"/>
          </p:nvPr>
        </p:nvSpPr>
        <p:spPr>
          <a:xfrm>
            <a:off x="523348" y="192540"/>
            <a:ext cx="8004409" cy="699065"/>
          </a:xfrm>
        </p:spPr>
        <p:txBody>
          <a:bodyPr/>
          <a:lstStyle/>
          <a:p>
            <a:r>
              <a:rPr lang="en-US" dirty="0"/>
              <a:t>Use Case Diagram</a:t>
            </a:r>
          </a:p>
        </p:txBody>
      </p:sp>
      <p:sp>
        <p:nvSpPr>
          <p:cNvPr id="4" name="Text Placeholder 3">
            <a:extLst>
              <a:ext uri="{FF2B5EF4-FFF2-40B4-BE49-F238E27FC236}">
                <a16:creationId xmlns:a16="http://schemas.microsoft.com/office/drawing/2014/main" id="{4E7B3102-0F75-E431-F7D9-A37F234D67AE}"/>
              </a:ext>
            </a:extLst>
          </p:cNvPr>
          <p:cNvSpPr>
            <a:spLocks noGrp="1"/>
          </p:cNvSpPr>
          <p:nvPr>
            <p:ph type="body" sz="quarter" idx="10"/>
          </p:nvPr>
        </p:nvSpPr>
        <p:spPr/>
        <p:txBody>
          <a:bodyPr/>
          <a:lstStyle/>
          <a:p>
            <a:endParaRPr lang="en-US"/>
          </a:p>
        </p:txBody>
      </p:sp>
      <p:pic>
        <p:nvPicPr>
          <p:cNvPr id="5" name="Picture 5" descr="Diagram&#10;&#10;Description automatically generated">
            <a:extLst>
              <a:ext uri="{FF2B5EF4-FFF2-40B4-BE49-F238E27FC236}">
                <a16:creationId xmlns:a16="http://schemas.microsoft.com/office/drawing/2014/main" id="{5EE05237-D0EE-1783-E01D-BC0FFD17221A}"/>
              </a:ext>
            </a:extLst>
          </p:cNvPr>
          <p:cNvPicPr>
            <a:picLocks noChangeAspect="1"/>
          </p:cNvPicPr>
          <p:nvPr/>
        </p:nvPicPr>
        <p:blipFill rotWithShape="1">
          <a:blip r:embed="rId2"/>
          <a:srcRect l="1351" t="917" r="965" b="655"/>
          <a:stretch/>
        </p:blipFill>
        <p:spPr>
          <a:xfrm>
            <a:off x="1197666" y="838382"/>
            <a:ext cx="2514604" cy="3730157"/>
          </a:xfrm>
          <a:prstGeom prst="rect">
            <a:avLst/>
          </a:prstGeom>
        </p:spPr>
      </p:pic>
      <p:pic>
        <p:nvPicPr>
          <p:cNvPr id="6" name="Picture 6" descr="Diagram&#10;&#10;Description automatically generated">
            <a:extLst>
              <a:ext uri="{FF2B5EF4-FFF2-40B4-BE49-F238E27FC236}">
                <a16:creationId xmlns:a16="http://schemas.microsoft.com/office/drawing/2014/main" id="{95B8DBA1-10A8-85A6-F2E7-B20AF37F1B39}"/>
              </a:ext>
            </a:extLst>
          </p:cNvPr>
          <p:cNvPicPr>
            <a:picLocks noChangeAspect="1"/>
          </p:cNvPicPr>
          <p:nvPr/>
        </p:nvPicPr>
        <p:blipFill>
          <a:blip r:embed="rId3"/>
          <a:stretch>
            <a:fillRect/>
          </a:stretch>
        </p:blipFill>
        <p:spPr>
          <a:xfrm>
            <a:off x="5103744" y="862381"/>
            <a:ext cx="2743200" cy="3687097"/>
          </a:xfrm>
          <a:prstGeom prst="rect">
            <a:avLst/>
          </a:prstGeom>
        </p:spPr>
      </p:pic>
    </p:spTree>
    <p:extLst>
      <p:ext uri="{BB962C8B-B14F-4D97-AF65-F5344CB8AC3E}">
        <p14:creationId xmlns:p14="http://schemas.microsoft.com/office/powerpoint/2010/main" val="20727212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B278-2563-79F3-1D00-498EFE25537F}"/>
              </a:ext>
            </a:extLst>
          </p:cNvPr>
          <p:cNvSpPr>
            <a:spLocks noGrp="1"/>
          </p:cNvSpPr>
          <p:nvPr>
            <p:ph type="ctrTitle"/>
          </p:nvPr>
        </p:nvSpPr>
        <p:spPr>
          <a:xfrm>
            <a:off x="523348" y="192540"/>
            <a:ext cx="8004409" cy="699065"/>
          </a:xfrm>
        </p:spPr>
        <p:txBody>
          <a:bodyPr/>
          <a:lstStyle/>
          <a:p>
            <a:r>
              <a:rPr lang="en-US" dirty="0"/>
              <a:t>Conceptual Diagram</a:t>
            </a:r>
          </a:p>
        </p:txBody>
      </p:sp>
      <p:sp>
        <p:nvSpPr>
          <p:cNvPr id="4" name="Text Placeholder 3">
            <a:extLst>
              <a:ext uri="{FF2B5EF4-FFF2-40B4-BE49-F238E27FC236}">
                <a16:creationId xmlns:a16="http://schemas.microsoft.com/office/drawing/2014/main" id="{DEB3C590-39B3-7B1F-E8FA-099AB07026E1}"/>
              </a:ext>
            </a:extLst>
          </p:cNvPr>
          <p:cNvSpPr>
            <a:spLocks noGrp="1"/>
          </p:cNvSpPr>
          <p:nvPr>
            <p:ph type="body" sz="quarter" idx="10"/>
          </p:nvPr>
        </p:nvSpPr>
        <p:spPr/>
        <p:txBody>
          <a:bodyPr/>
          <a:lstStyle/>
          <a:p>
            <a:endParaRPr lang="en-US"/>
          </a:p>
        </p:txBody>
      </p:sp>
      <p:pic>
        <p:nvPicPr>
          <p:cNvPr id="5" name="Picture 5" descr="Diagram&#10;&#10;Description automatically generated">
            <a:extLst>
              <a:ext uri="{FF2B5EF4-FFF2-40B4-BE49-F238E27FC236}">
                <a16:creationId xmlns:a16="http://schemas.microsoft.com/office/drawing/2014/main" id="{D381B613-4DC8-4E8B-579C-9C09BB42EB74}"/>
              </a:ext>
            </a:extLst>
          </p:cNvPr>
          <p:cNvPicPr>
            <a:picLocks noChangeAspect="1"/>
          </p:cNvPicPr>
          <p:nvPr/>
        </p:nvPicPr>
        <p:blipFill>
          <a:blip r:embed="rId2"/>
          <a:stretch>
            <a:fillRect/>
          </a:stretch>
        </p:blipFill>
        <p:spPr>
          <a:xfrm>
            <a:off x="1052945" y="803564"/>
            <a:ext cx="6294303" cy="3767869"/>
          </a:xfrm>
          <a:prstGeom prst="rect">
            <a:avLst/>
          </a:prstGeom>
        </p:spPr>
      </p:pic>
    </p:spTree>
    <p:extLst>
      <p:ext uri="{BB962C8B-B14F-4D97-AF65-F5344CB8AC3E}">
        <p14:creationId xmlns:p14="http://schemas.microsoft.com/office/powerpoint/2010/main" val="24547735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B278-2563-79F3-1D00-498EFE25537F}"/>
              </a:ext>
            </a:extLst>
          </p:cNvPr>
          <p:cNvSpPr>
            <a:spLocks noGrp="1"/>
          </p:cNvSpPr>
          <p:nvPr>
            <p:ph type="ctrTitle"/>
          </p:nvPr>
        </p:nvSpPr>
        <p:spPr>
          <a:xfrm>
            <a:off x="523348" y="192540"/>
            <a:ext cx="8004409" cy="699065"/>
          </a:xfrm>
        </p:spPr>
        <p:txBody>
          <a:bodyPr>
            <a:normAutofit/>
          </a:bodyPr>
          <a:lstStyle/>
          <a:p>
            <a:r>
              <a:rPr lang="en-US" dirty="0"/>
              <a:t>Logical Diagram</a:t>
            </a:r>
          </a:p>
        </p:txBody>
      </p:sp>
      <p:sp>
        <p:nvSpPr>
          <p:cNvPr id="4" name="Text Placeholder 3">
            <a:extLst>
              <a:ext uri="{FF2B5EF4-FFF2-40B4-BE49-F238E27FC236}">
                <a16:creationId xmlns:a16="http://schemas.microsoft.com/office/drawing/2014/main" id="{DEB3C590-39B3-7B1F-E8FA-099AB07026E1}"/>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2B9A6719-35FE-2CCF-59FC-EF81B30703FE}"/>
              </a:ext>
            </a:extLst>
          </p:cNvPr>
          <p:cNvPicPr>
            <a:picLocks noChangeAspect="1"/>
          </p:cNvPicPr>
          <p:nvPr/>
        </p:nvPicPr>
        <p:blipFill>
          <a:blip r:embed="rId2"/>
          <a:stretch>
            <a:fillRect/>
          </a:stretch>
        </p:blipFill>
        <p:spPr>
          <a:xfrm>
            <a:off x="997526" y="791272"/>
            <a:ext cx="6663459" cy="3755654"/>
          </a:xfrm>
          <a:prstGeom prst="rect">
            <a:avLst/>
          </a:prstGeom>
        </p:spPr>
      </p:pic>
    </p:spTree>
    <p:extLst>
      <p:ext uri="{BB962C8B-B14F-4D97-AF65-F5344CB8AC3E}">
        <p14:creationId xmlns:p14="http://schemas.microsoft.com/office/powerpoint/2010/main" val="176905072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45B53-9FCE-49A6-D03C-DB88BEF96A70}"/>
              </a:ext>
            </a:extLst>
          </p:cNvPr>
          <p:cNvSpPr>
            <a:spLocks noGrp="1"/>
          </p:cNvSpPr>
          <p:nvPr>
            <p:ph type="ctrTitle"/>
          </p:nvPr>
        </p:nvSpPr>
        <p:spPr>
          <a:xfrm>
            <a:off x="314037" y="83127"/>
            <a:ext cx="7296728" cy="532551"/>
          </a:xfrm>
        </p:spPr>
        <p:txBody>
          <a:bodyPr>
            <a:normAutofit fontScale="90000"/>
          </a:bodyPr>
          <a:lstStyle/>
          <a:p>
            <a:r>
              <a:rPr lang="en-US" dirty="0"/>
              <a:t>Logical / Physical Diagram Graph</a:t>
            </a:r>
          </a:p>
        </p:txBody>
      </p:sp>
      <p:pic>
        <p:nvPicPr>
          <p:cNvPr id="5" name="Picture 4">
            <a:extLst>
              <a:ext uri="{FF2B5EF4-FFF2-40B4-BE49-F238E27FC236}">
                <a16:creationId xmlns:a16="http://schemas.microsoft.com/office/drawing/2014/main" id="{43CFB789-CEF3-151B-6580-C5D94DFDAFCF}"/>
              </a:ext>
            </a:extLst>
          </p:cNvPr>
          <p:cNvPicPr>
            <a:picLocks noChangeAspect="1"/>
          </p:cNvPicPr>
          <p:nvPr/>
        </p:nvPicPr>
        <p:blipFill>
          <a:blip r:embed="rId2"/>
          <a:stretch>
            <a:fillRect/>
          </a:stretch>
        </p:blipFill>
        <p:spPr>
          <a:xfrm>
            <a:off x="403275" y="667193"/>
            <a:ext cx="7724725" cy="3916827"/>
          </a:xfrm>
          <a:prstGeom prst="rect">
            <a:avLst/>
          </a:prstGeom>
        </p:spPr>
      </p:pic>
    </p:spTree>
    <p:extLst>
      <p:ext uri="{BB962C8B-B14F-4D97-AF65-F5344CB8AC3E}">
        <p14:creationId xmlns:p14="http://schemas.microsoft.com/office/powerpoint/2010/main" val="3629951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3B278-2563-79F3-1D00-498EFE25537F}"/>
              </a:ext>
            </a:extLst>
          </p:cNvPr>
          <p:cNvSpPr>
            <a:spLocks noGrp="1"/>
          </p:cNvSpPr>
          <p:nvPr>
            <p:ph type="ctrTitle"/>
          </p:nvPr>
        </p:nvSpPr>
        <p:spPr>
          <a:xfrm>
            <a:off x="523348" y="192540"/>
            <a:ext cx="8004409" cy="699065"/>
          </a:xfrm>
        </p:spPr>
        <p:txBody>
          <a:bodyPr/>
          <a:lstStyle/>
          <a:p>
            <a:r>
              <a:rPr lang="en-US"/>
              <a:t>Physical Diagram</a:t>
            </a:r>
            <a:endParaRPr lang="en-US" b="0"/>
          </a:p>
        </p:txBody>
      </p:sp>
      <p:sp>
        <p:nvSpPr>
          <p:cNvPr id="4" name="Text Placeholder 3">
            <a:extLst>
              <a:ext uri="{FF2B5EF4-FFF2-40B4-BE49-F238E27FC236}">
                <a16:creationId xmlns:a16="http://schemas.microsoft.com/office/drawing/2014/main" id="{DEB3C590-39B3-7B1F-E8FA-099AB07026E1}"/>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F8EA9A69-77E8-900D-AB8F-89B1A4303590}"/>
              </a:ext>
            </a:extLst>
          </p:cNvPr>
          <p:cNvPicPr>
            <a:picLocks noChangeAspect="1"/>
          </p:cNvPicPr>
          <p:nvPr/>
        </p:nvPicPr>
        <p:blipFill>
          <a:blip r:embed="rId2"/>
          <a:stretch>
            <a:fillRect/>
          </a:stretch>
        </p:blipFill>
        <p:spPr>
          <a:xfrm>
            <a:off x="1246908" y="748145"/>
            <a:ext cx="6028811" cy="3936420"/>
          </a:xfrm>
          <a:prstGeom prst="rect">
            <a:avLst/>
          </a:prstGeom>
        </p:spPr>
      </p:pic>
    </p:spTree>
    <p:extLst>
      <p:ext uri="{BB962C8B-B14F-4D97-AF65-F5344CB8AC3E}">
        <p14:creationId xmlns:p14="http://schemas.microsoft.com/office/powerpoint/2010/main" val="82248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3" id="{D4112C74-A76E-A244-A38B-7B589F31A3A0}" vid="{02DB7040-99DC-AA41-AC99-CF992BB610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field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field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Main</Template>
  <TotalTime>5127</TotalTime>
  <Words>543</Words>
  <Application>Microsoft Macintosh PowerPoint</Application>
  <PresentationFormat>On-screen Show (16:9)</PresentationFormat>
  <Paragraphs>43</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Söhne</vt:lpstr>
      <vt:lpstr>Wingdings</vt:lpstr>
      <vt:lpstr>Main</vt:lpstr>
      <vt:lpstr> Designing a Robust Hotel Reservation Database                     </vt:lpstr>
      <vt:lpstr>Presentation overview</vt:lpstr>
      <vt:lpstr>Dataset Used</vt:lpstr>
      <vt:lpstr>Problem Statement and Motivation</vt:lpstr>
      <vt:lpstr>Use Case Diagram</vt:lpstr>
      <vt:lpstr>Conceptual Diagram</vt:lpstr>
      <vt:lpstr>Logical Diagram</vt:lpstr>
      <vt:lpstr>Logical / Physical Diagram Graph</vt:lpstr>
      <vt:lpstr>Physical Diagram</vt:lpstr>
      <vt:lpstr>Data Analysis for Relational Database</vt:lpstr>
      <vt:lpstr>Customers who have cancelled their reservations after booking</vt:lpstr>
      <vt:lpstr>PowerPoint Presentation</vt:lpstr>
      <vt:lpstr>Percentage of People Cancelling vs Not Cancelling</vt:lpstr>
      <vt:lpstr>Count of Type of Rooms Cancelled with their Average Price</vt:lpstr>
      <vt:lpstr>For the Chefs</vt:lpstr>
      <vt:lpstr>For the Valet’s</vt:lpstr>
      <vt:lpstr>Analysis –Graph DB</vt:lpstr>
      <vt:lpstr>DB Schema Visualization</vt:lpstr>
      <vt:lpstr>For Valet’s</vt:lpstr>
      <vt:lpstr>PowerPoint Presentation</vt:lpstr>
      <vt:lpstr>PowerPoint Presentation</vt:lpstr>
      <vt:lpstr>Preference of Room Type  with Children</vt:lpstr>
      <vt:lpstr>Meal Preference During Festivities.</vt:lpstr>
      <vt:lpstr>Conclusions And Experience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Jigsaw unintended Bias Toxic text classification</dc:title>
  <dc:creator>Chowta, Gowtham</dc:creator>
  <cp:lastModifiedBy>Mathrani, Mohit</cp:lastModifiedBy>
  <cp:revision>7</cp:revision>
  <cp:lastPrinted>2014-06-24T16:10:50Z</cp:lastPrinted>
  <dcterms:created xsi:type="dcterms:W3CDTF">2022-04-25T17:48:34Z</dcterms:created>
  <dcterms:modified xsi:type="dcterms:W3CDTF">2024-03-05T21:51:41Z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